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10" r:id="rId2"/>
    <p:sldId id="420" r:id="rId3"/>
    <p:sldId id="298" r:id="rId4"/>
    <p:sldId id="288" r:id="rId5"/>
    <p:sldId id="286" r:id="rId6"/>
    <p:sldId id="293" r:id="rId7"/>
    <p:sldId id="294" r:id="rId8"/>
    <p:sldId id="296" r:id="rId9"/>
    <p:sldId id="300" r:id="rId10"/>
    <p:sldId id="290" r:id="rId11"/>
    <p:sldId id="307" r:id="rId12"/>
    <p:sldId id="261" r:id="rId13"/>
    <p:sldId id="285" r:id="rId14"/>
    <p:sldId id="262" r:id="rId15"/>
    <p:sldId id="264" r:id="rId16"/>
    <p:sldId id="258" r:id="rId17"/>
    <p:sldId id="257" r:id="rId18"/>
    <p:sldId id="260" r:id="rId19"/>
    <p:sldId id="302" r:id="rId20"/>
    <p:sldId id="304" r:id="rId21"/>
    <p:sldId id="303" r:id="rId22"/>
    <p:sldId id="291" r:id="rId23"/>
    <p:sldId id="265" r:id="rId24"/>
    <p:sldId id="266" r:id="rId25"/>
    <p:sldId id="267" r:id="rId26"/>
    <p:sldId id="268" r:id="rId27"/>
    <p:sldId id="277" r:id="rId28"/>
    <p:sldId id="269" r:id="rId29"/>
    <p:sldId id="309" r:id="rId30"/>
    <p:sldId id="271" r:id="rId31"/>
    <p:sldId id="278" r:id="rId32"/>
    <p:sldId id="305" r:id="rId33"/>
    <p:sldId id="263" r:id="rId34"/>
    <p:sldId id="306" r:id="rId35"/>
    <p:sldId id="30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0000"/>
    <a:srgbClr val="DCE5F4"/>
    <a:srgbClr val="D3DEF1"/>
    <a:srgbClr val="B9CAE9"/>
    <a:srgbClr val="660066"/>
    <a:srgbClr val="C2DAF0"/>
    <a:srgbClr val="FFE89F"/>
    <a:srgbClr val="FF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70381" autoAdjust="0"/>
  </p:normalViewPr>
  <p:slideViewPr>
    <p:cSldViewPr snapToGrid="0">
      <p:cViewPr varScale="1">
        <p:scale>
          <a:sx n="80" d="100"/>
          <a:sy n="80" d="100"/>
        </p:scale>
        <p:origin x="24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F9EE9-8964-42CC-8250-0CF72E193065}" type="datetimeFigureOut">
              <a:rPr lang="en-US" smtClean="0"/>
              <a:t>8/4/2019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8DBFE-BEE8-44B1-8885-C20C3AC7CF55}" type="slidenum">
              <a:rPr lang="en-US" smtClean="0"/>
              <a:t>‹#›</a:t>
            </a:fld>
            <a:endParaRPr lang="en-US"/>
          </a:p>
        </p:txBody>
      </p:sp>
    </p:spTree>
    <p:extLst>
      <p:ext uri="{BB962C8B-B14F-4D97-AF65-F5344CB8AC3E}">
        <p14:creationId xmlns:p14="http://schemas.microsoft.com/office/powerpoint/2010/main" val="280474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30A6-F07F-4661-8153-1FBF844D53D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3A4765E-DE58-44D8-BBF3-AD27AD7F5AD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E44532E-2F85-479A-AFC6-A1AED8F617E3}"/>
              </a:ext>
            </a:extLst>
          </p:cNvPr>
          <p:cNvSpPr>
            <a:spLocks noGrp="1"/>
          </p:cNvSpPr>
          <p:nvPr>
            <p:ph type="dt" sz="half" idx="10"/>
          </p:nvPr>
        </p:nvSpPr>
        <p:spPr/>
        <p:txBody>
          <a:bodyPr/>
          <a:lstStyle/>
          <a:p>
            <a:fld id="{641EF810-3661-4D7A-8DDC-48E998F00EA3}" type="datetime1">
              <a:rPr lang="en-CA" smtClean="0"/>
              <a:t>2019-08-04</a:t>
            </a:fld>
            <a:endParaRPr lang="en-CA"/>
          </a:p>
        </p:txBody>
      </p:sp>
      <p:sp>
        <p:nvSpPr>
          <p:cNvPr id="5" name="Footer Placeholder 4">
            <a:extLst>
              <a:ext uri="{FF2B5EF4-FFF2-40B4-BE49-F238E27FC236}">
                <a16:creationId xmlns:a16="http://schemas.microsoft.com/office/drawing/2014/main" id="{C8D07107-185D-4033-A7D4-B6E4CA6F2B4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0C3F315-73AC-4F3D-BF8F-83D2BCB63428}"/>
              </a:ext>
            </a:extLst>
          </p:cNvPr>
          <p:cNvSpPr>
            <a:spLocks noGrp="1"/>
          </p:cNvSpPr>
          <p:nvPr>
            <p:ph type="sldNum" sz="quarter" idx="12"/>
          </p:nvPr>
        </p:nvSpPr>
        <p:spPr/>
        <p:txBody>
          <a:bodyPr/>
          <a:lstStyle/>
          <a:p>
            <a:fld id="{E41C2F51-BBCF-4977-9FCF-96B4275C4DA2}" type="slidenum">
              <a:rPr lang="en-CA" smtClean="0"/>
              <a:t>‹#›</a:t>
            </a:fld>
            <a:endParaRPr lang="en-CA"/>
          </a:p>
        </p:txBody>
      </p:sp>
    </p:spTree>
    <p:extLst>
      <p:ext uri="{BB962C8B-B14F-4D97-AF65-F5344CB8AC3E}">
        <p14:creationId xmlns:p14="http://schemas.microsoft.com/office/powerpoint/2010/main" val="986185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BAE6-34C3-406D-B8AE-E2BC2FDEBCD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0AAE011-2FC3-4DDB-B5E3-BDF1946C9F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DADDDFF-316C-497C-83D2-3F68E2E7D5D1}"/>
              </a:ext>
            </a:extLst>
          </p:cNvPr>
          <p:cNvSpPr>
            <a:spLocks noGrp="1"/>
          </p:cNvSpPr>
          <p:nvPr>
            <p:ph type="dt" sz="half" idx="10"/>
          </p:nvPr>
        </p:nvSpPr>
        <p:spPr/>
        <p:txBody>
          <a:bodyPr/>
          <a:lstStyle/>
          <a:p>
            <a:fld id="{A1DFB390-7395-4671-A3F8-0CFD2527D98A}" type="datetime1">
              <a:rPr lang="en-CA" smtClean="0"/>
              <a:t>2019-08-04</a:t>
            </a:fld>
            <a:endParaRPr lang="en-CA"/>
          </a:p>
        </p:txBody>
      </p:sp>
      <p:sp>
        <p:nvSpPr>
          <p:cNvPr id="5" name="Footer Placeholder 4">
            <a:extLst>
              <a:ext uri="{FF2B5EF4-FFF2-40B4-BE49-F238E27FC236}">
                <a16:creationId xmlns:a16="http://schemas.microsoft.com/office/drawing/2014/main" id="{85BA3FCB-9C7B-4BD4-A31B-1B71412A64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2A73BDF-EA0E-496D-82EB-8C0A695451C5}"/>
              </a:ext>
            </a:extLst>
          </p:cNvPr>
          <p:cNvSpPr>
            <a:spLocks noGrp="1"/>
          </p:cNvSpPr>
          <p:nvPr>
            <p:ph type="sldNum" sz="quarter" idx="12"/>
          </p:nvPr>
        </p:nvSpPr>
        <p:spPr/>
        <p:txBody>
          <a:bodyPr/>
          <a:lstStyle/>
          <a:p>
            <a:fld id="{E41C2F51-BBCF-4977-9FCF-96B4275C4DA2}" type="slidenum">
              <a:rPr lang="en-CA" smtClean="0"/>
              <a:t>‹#›</a:t>
            </a:fld>
            <a:endParaRPr lang="en-CA"/>
          </a:p>
        </p:txBody>
      </p:sp>
    </p:spTree>
    <p:extLst>
      <p:ext uri="{BB962C8B-B14F-4D97-AF65-F5344CB8AC3E}">
        <p14:creationId xmlns:p14="http://schemas.microsoft.com/office/powerpoint/2010/main" val="114786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9ED46F-65AA-4F6F-8C17-EB949CE23ADA}"/>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B057896-1DA9-428B-AFBF-F8322297B650}"/>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1E2E9CF-9787-4271-91E2-0BA95F56ACC7}"/>
              </a:ext>
            </a:extLst>
          </p:cNvPr>
          <p:cNvSpPr>
            <a:spLocks noGrp="1"/>
          </p:cNvSpPr>
          <p:nvPr>
            <p:ph type="dt" sz="half" idx="10"/>
          </p:nvPr>
        </p:nvSpPr>
        <p:spPr/>
        <p:txBody>
          <a:bodyPr/>
          <a:lstStyle/>
          <a:p>
            <a:fld id="{FE3DB928-80F3-4DC7-8CD1-C5DE1C89C689}" type="datetime1">
              <a:rPr lang="en-CA" smtClean="0"/>
              <a:t>2019-08-04</a:t>
            </a:fld>
            <a:endParaRPr lang="en-CA"/>
          </a:p>
        </p:txBody>
      </p:sp>
      <p:sp>
        <p:nvSpPr>
          <p:cNvPr id="5" name="Footer Placeholder 4">
            <a:extLst>
              <a:ext uri="{FF2B5EF4-FFF2-40B4-BE49-F238E27FC236}">
                <a16:creationId xmlns:a16="http://schemas.microsoft.com/office/drawing/2014/main" id="{6DD1CA24-D69C-47CD-A7D6-B709125D12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392E1FC-6EB2-47F6-92AA-F8DFCD5D16C1}"/>
              </a:ext>
            </a:extLst>
          </p:cNvPr>
          <p:cNvSpPr>
            <a:spLocks noGrp="1"/>
          </p:cNvSpPr>
          <p:nvPr>
            <p:ph type="sldNum" sz="quarter" idx="12"/>
          </p:nvPr>
        </p:nvSpPr>
        <p:spPr/>
        <p:txBody>
          <a:bodyPr/>
          <a:lstStyle/>
          <a:p>
            <a:fld id="{E41C2F51-BBCF-4977-9FCF-96B4275C4DA2}" type="slidenum">
              <a:rPr lang="en-CA" smtClean="0"/>
              <a:t>‹#›</a:t>
            </a:fld>
            <a:endParaRPr lang="en-CA"/>
          </a:p>
        </p:txBody>
      </p:sp>
    </p:spTree>
    <p:extLst>
      <p:ext uri="{BB962C8B-B14F-4D97-AF65-F5344CB8AC3E}">
        <p14:creationId xmlns:p14="http://schemas.microsoft.com/office/powerpoint/2010/main" val="1782967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A300D-CE93-43DA-B3E3-4AAF1F2A6F0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4566B9B-EE8A-4675-BE72-97FA067E3D5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40B9024-E55E-410B-90C0-2C1CF7A6210D}"/>
              </a:ext>
            </a:extLst>
          </p:cNvPr>
          <p:cNvSpPr>
            <a:spLocks noGrp="1"/>
          </p:cNvSpPr>
          <p:nvPr>
            <p:ph type="dt" sz="half" idx="10"/>
          </p:nvPr>
        </p:nvSpPr>
        <p:spPr/>
        <p:txBody>
          <a:bodyPr/>
          <a:lstStyle/>
          <a:p>
            <a:fld id="{E6796E62-C61D-4412-8706-424035948DF3}" type="datetime1">
              <a:rPr lang="en-CA" smtClean="0"/>
              <a:t>2019-08-04</a:t>
            </a:fld>
            <a:endParaRPr lang="en-CA"/>
          </a:p>
        </p:txBody>
      </p:sp>
      <p:sp>
        <p:nvSpPr>
          <p:cNvPr id="5" name="Footer Placeholder 4">
            <a:extLst>
              <a:ext uri="{FF2B5EF4-FFF2-40B4-BE49-F238E27FC236}">
                <a16:creationId xmlns:a16="http://schemas.microsoft.com/office/drawing/2014/main" id="{30CF533C-D1D4-4436-9746-03D05960954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0784D-7F6F-4E28-A62F-D8DE8250EEB9}"/>
              </a:ext>
            </a:extLst>
          </p:cNvPr>
          <p:cNvSpPr>
            <a:spLocks noGrp="1"/>
          </p:cNvSpPr>
          <p:nvPr>
            <p:ph type="sldNum" sz="quarter" idx="12"/>
          </p:nvPr>
        </p:nvSpPr>
        <p:spPr/>
        <p:txBody>
          <a:bodyPr/>
          <a:lstStyle/>
          <a:p>
            <a:fld id="{E41C2F51-BBCF-4977-9FCF-96B4275C4DA2}" type="slidenum">
              <a:rPr lang="en-CA" smtClean="0"/>
              <a:t>‹#›</a:t>
            </a:fld>
            <a:endParaRPr lang="en-CA"/>
          </a:p>
        </p:txBody>
      </p:sp>
    </p:spTree>
    <p:extLst>
      <p:ext uri="{BB962C8B-B14F-4D97-AF65-F5344CB8AC3E}">
        <p14:creationId xmlns:p14="http://schemas.microsoft.com/office/powerpoint/2010/main" val="869033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C0D1-E940-4220-B155-77699DE9CF40}"/>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F25BC05-0A3E-4FE6-83F4-E17740B7E6B2}"/>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F794D16-2DB2-4A44-B498-6EB0B52BDD72}"/>
              </a:ext>
            </a:extLst>
          </p:cNvPr>
          <p:cNvSpPr>
            <a:spLocks noGrp="1"/>
          </p:cNvSpPr>
          <p:nvPr>
            <p:ph type="dt" sz="half" idx="10"/>
          </p:nvPr>
        </p:nvSpPr>
        <p:spPr/>
        <p:txBody>
          <a:bodyPr/>
          <a:lstStyle/>
          <a:p>
            <a:fld id="{6D26E769-3F90-4D85-9170-4EC5363AA99E}" type="datetime1">
              <a:rPr lang="en-CA" smtClean="0"/>
              <a:t>2019-08-04</a:t>
            </a:fld>
            <a:endParaRPr lang="en-CA"/>
          </a:p>
        </p:txBody>
      </p:sp>
      <p:sp>
        <p:nvSpPr>
          <p:cNvPr id="5" name="Footer Placeholder 4">
            <a:extLst>
              <a:ext uri="{FF2B5EF4-FFF2-40B4-BE49-F238E27FC236}">
                <a16:creationId xmlns:a16="http://schemas.microsoft.com/office/drawing/2014/main" id="{E1BB4505-17A5-48D4-B16B-A77D67E850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4483D7C-EEEC-4EA5-B26B-5B1B13D3DA09}"/>
              </a:ext>
            </a:extLst>
          </p:cNvPr>
          <p:cNvSpPr>
            <a:spLocks noGrp="1"/>
          </p:cNvSpPr>
          <p:nvPr>
            <p:ph type="sldNum" sz="quarter" idx="12"/>
          </p:nvPr>
        </p:nvSpPr>
        <p:spPr/>
        <p:txBody>
          <a:bodyPr/>
          <a:lstStyle/>
          <a:p>
            <a:fld id="{E41C2F51-BBCF-4977-9FCF-96B4275C4DA2}" type="slidenum">
              <a:rPr lang="en-CA" smtClean="0"/>
              <a:t>‹#›</a:t>
            </a:fld>
            <a:endParaRPr lang="en-CA"/>
          </a:p>
        </p:txBody>
      </p:sp>
    </p:spTree>
    <p:extLst>
      <p:ext uri="{BB962C8B-B14F-4D97-AF65-F5344CB8AC3E}">
        <p14:creationId xmlns:p14="http://schemas.microsoft.com/office/powerpoint/2010/main" val="268181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8B7C1-64D5-4F40-A424-5FA3DF485FC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DD4EC-BD0E-4F5E-8145-E1A713F0BA7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91B4FAB-5805-410C-BA85-E262905618E3}"/>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EBCDAC2-F431-4B9D-B7EC-C95A67E87B93}"/>
              </a:ext>
            </a:extLst>
          </p:cNvPr>
          <p:cNvSpPr>
            <a:spLocks noGrp="1"/>
          </p:cNvSpPr>
          <p:nvPr>
            <p:ph type="dt" sz="half" idx="10"/>
          </p:nvPr>
        </p:nvSpPr>
        <p:spPr/>
        <p:txBody>
          <a:bodyPr/>
          <a:lstStyle/>
          <a:p>
            <a:fld id="{682FF412-E68C-4768-BE6F-A180E070BDF4}" type="datetime1">
              <a:rPr lang="en-CA" smtClean="0"/>
              <a:t>2019-08-04</a:t>
            </a:fld>
            <a:endParaRPr lang="en-CA"/>
          </a:p>
        </p:txBody>
      </p:sp>
      <p:sp>
        <p:nvSpPr>
          <p:cNvPr id="6" name="Footer Placeholder 5">
            <a:extLst>
              <a:ext uri="{FF2B5EF4-FFF2-40B4-BE49-F238E27FC236}">
                <a16:creationId xmlns:a16="http://schemas.microsoft.com/office/drawing/2014/main" id="{72C03C6D-B233-4A79-88F1-CE3BC2DCEAB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0030E99-0E4F-4888-AD27-E59092515DC1}"/>
              </a:ext>
            </a:extLst>
          </p:cNvPr>
          <p:cNvSpPr>
            <a:spLocks noGrp="1"/>
          </p:cNvSpPr>
          <p:nvPr>
            <p:ph type="sldNum" sz="quarter" idx="12"/>
          </p:nvPr>
        </p:nvSpPr>
        <p:spPr/>
        <p:txBody>
          <a:bodyPr/>
          <a:lstStyle/>
          <a:p>
            <a:fld id="{E41C2F51-BBCF-4977-9FCF-96B4275C4DA2}" type="slidenum">
              <a:rPr lang="en-CA" smtClean="0"/>
              <a:t>‹#›</a:t>
            </a:fld>
            <a:endParaRPr lang="en-CA"/>
          </a:p>
        </p:txBody>
      </p:sp>
    </p:spTree>
    <p:extLst>
      <p:ext uri="{BB962C8B-B14F-4D97-AF65-F5344CB8AC3E}">
        <p14:creationId xmlns:p14="http://schemas.microsoft.com/office/powerpoint/2010/main" val="3293641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F38A-F85A-49AE-B33B-7BAD73FC7595}"/>
              </a:ext>
            </a:extLst>
          </p:cNvPr>
          <p:cNvSpPr>
            <a:spLocks noGrp="1"/>
          </p:cNvSpPr>
          <p:nvPr>
            <p:ph type="title"/>
          </p:nvPr>
        </p:nvSpPr>
        <p:spPr>
          <a:xfrm>
            <a:off x="629841" y="365126"/>
            <a:ext cx="78867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3EE391F-B5CE-4503-8E49-1CFEA8C59221}"/>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0CDFBA3-2F49-4903-90BA-6CA5A09C18C4}"/>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AEC9CE0-E653-43BA-A4AB-EBFE1FF33021}"/>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FB4C44-EA3C-43B3-9590-54BBA64B05C2}"/>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CFDB8A9-CE00-4F36-8AA0-9E60759897D6}"/>
              </a:ext>
            </a:extLst>
          </p:cNvPr>
          <p:cNvSpPr>
            <a:spLocks noGrp="1"/>
          </p:cNvSpPr>
          <p:nvPr>
            <p:ph type="dt" sz="half" idx="10"/>
          </p:nvPr>
        </p:nvSpPr>
        <p:spPr/>
        <p:txBody>
          <a:bodyPr/>
          <a:lstStyle/>
          <a:p>
            <a:fld id="{009952B5-FE95-4240-8F9B-0FF80C6D5811}" type="datetime1">
              <a:rPr lang="en-CA" smtClean="0"/>
              <a:t>2019-08-04</a:t>
            </a:fld>
            <a:endParaRPr lang="en-CA"/>
          </a:p>
        </p:txBody>
      </p:sp>
      <p:sp>
        <p:nvSpPr>
          <p:cNvPr id="8" name="Footer Placeholder 7">
            <a:extLst>
              <a:ext uri="{FF2B5EF4-FFF2-40B4-BE49-F238E27FC236}">
                <a16:creationId xmlns:a16="http://schemas.microsoft.com/office/drawing/2014/main" id="{D02A95AC-81C8-40FB-8EE3-DEEDCD2F05B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7CFC3CE-7084-449A-8B17-917CC026EE6B}"/>
              </a:ext>
            </a:extLst>
          </p:cNvPr>
          <p:cNvSpPr>
            <a:spLocks noGrp="1"/>
          </p:cNvSpPr>
          <p:nvPr>
            <p:ph type="sldNum" sz="quarter" idx="12"/>
          </p:nvPr>
        </p:nvSpPr>
        <p:spPr/>
        <p:txBody>
          <a:bodyPr/>
          <a:lstStyle/>
          <a:p>
            <a:fld id="{E41C2F51-BBCF-4977-9FCF-96B4275C4DA2}" type="slidenum">
              <a:rPr lang="en-CA" smtClean="0"/>
              <a:t>‹#›</a:t>
            </a:fld>
            <a:endParaRPr lang="en-CA"/>
          </a:p>
        </p:txBody>
      </p:sp>
    </p:spTree>
    <p:extLst>
      <p:ext uri="{BB962C8B-B14F-4D97-AF65-F5344CB8AC3E}">
        <p14:creationId xmlns:p14="http://schemas.microsoft.com/office/powerpoint/2010/main" val="3709872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CB5C-72BF-4138-82E7-19BB9852F97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59C870E-2D74-435E-B9D1-BD364BF1338F}"/>
              </a:ext>
            </a:extLst>
          </p:cNvPr>
          <p:cNvSpPr>
            <a:spLocks noGrp="1"/>
          </p:cNvSpPr>
          <p:nvPr>
            <p:ph type="dt" sz="half" idx="10"/>
          </p:nvPr>
        </p:nvSpPr>
        <p:spPr/>
        <p:txBody>
          <a:bodyPr/>
          <a:lstStyle/>
          <a:p>
            <a:fld id="{457B064E-28F4-4BCB-82D7-10782B4CA0DF}" type="datetime1">
              <a:rPr lang="en-CA" smtClean="0"/>
              <a:t>2019-08-04</a:t>
            </a:fld>
            <a:endParaRPr lang="en-CA"/>
          </a:p>
        </p:txBody>
      </p:sp>
      <p:sp>
        <p:nvSpPr>
          <p:cNvPr id="4" name="Footer Placeholder 3">
            <a:extLst>
              <a:ext uri="{FF2B5EF4-FFF2-40B4-BE49-F238E27FC236}">
                <a16:creationId xmlns:a16="http://schemas.microsoft.com/office/drawing/2014/main" id="{6404BE60-7052-408A-B9BA-2884F825117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CF91A5B-DEC1-4710-9DA6-3ADE50861E6C}"/>
              </a:ext>
            </a:extLst>
          </p:cNvPr>
          <p:cNvSpPr>
            <a:spLocks noGrp="1"/>
          </p:cNvSpPr>
          <p:nvPr>
            <p:ph type="sldNum" sz="quarter" idx="12"/>
          </p:nvPr>
        </p:nvSpPr>
        <p:spPr/>
        <p:txBody>
          <a:bodyPr/>
          <a:lstStyle/>
          <a:p>
            <a:fld id="{E41C2F51-BBCF-4977-9FCF-96B4275C4DA2}" type="slidenum">
              <a:rPr lang="en-CA" smtClean="0"/>
              <a:t>‹#›</a:t>
            </a:fld>
            <a:endParaRPr lang="en-CA"/>
          </a:p>
        </p:txBody>
      </p:sp>
    </p:spTree>
    <p:extLst>
      <p:ext uri="{BB962C8B-B14F-4D97-AF65-F5344CB8AC3E}">
        <p14:creationId xmlns:p14="http://schemas.microsoft.com/office/powerpoint/2010/main" val="260687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F28F3C-9068-4B96-9315-2984A2B863C2}"/>
              </a:ext>
            </a:extLst>
          </p:cNvPr>
          <p:cNvSpPr>
            <a:spLocks noGrp="1"/>
          </p:cNvSpPr>
          <p:nvPr>
            <p:ph type="dt" sz="half" idx="10"/>
          </p:nvPr>
        </p:nvSpPr>
        <p:spPr/>
        <p:txBody>
          <a:bodyPr/>
          <a:lstStyle/>
          <a:p>
            <a:fld id="{2CB18BED-D0A0-463B-A806-4907779C54FC}" type="datetime1">
              <a:rPr lang="en-CA" smtClean="0"/>
              <a:t>2019-08-04</a:t>
            </a:fld>
            <a:endParaRPr lang="en-CA"/>
          </a:p>
        </p:txBody>
      </p:sp>
      <p:sp>
        <p:nvSpPr>
          <p:cNvPr id="3" name="Footer Placeholder 2">
            <a:extLst>
              <a:ext uri="{FF2B5EF4-FFF2-40B4-BE49-F238E27FC236}">
                <a16:creationId xmlns:a16="http://schemas.microsoft.com/office/drawing/2014/main" id="{1F16E883-70D6-4F51-80F0-8E5D734F959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B91AB3F-17ED-4CA8-A868-5A31793C9DBC}"/>
              </a:ext>
            </a:extLst>
          </p:cNvPr>
          <p:cNvSpPr>
            <a:spLocks noGrp="1"/>
          </p:cNvSpPr>
          <p:nvPr>
            <p:ph type="sldNum" sz="quarter" idx="12"/>
          </p:nvPr>
        </p:nvSpPr>
        <p:spPr/>
        <p:txBody>
          <a:bodyPr/>
          <a:lstStyle/>
          <a:p>
            <a:fld id="{E41C2F51-BBCF-4977-9FCF-96B4275C4DA2}" type="slidenum">
              <a:rPr lang="en-CA" smtClean="0"/>
              <a:t>‹#›</a:t>
            </a:fld>
            <a:endParaRPr lang="en-CA"/>
          </a:p>
        </p:txBody>
      </p:sp>
    </p:spTree>
    <p:extLst>
      <p:ext uri="{BB962C8B-B14F-4D97-AF65-F5344CB8AC3E}">
        <p14:creationId xmlns:p14="http://schemas.microsoft.com/office/powerpoint/2010/main" val="2712906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8E8A-AD52-430D-A3B1-20D2093CC537}"/>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FABE793-A34F-4429-9B8B-F5E2F6363150}"/>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62B7D12-8073-4FF4-88F0-DD25CEA949DD}"/>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A9B98A-CAC0-49BF-ABAE-E74F8DD23388}"/>
              </a:ext>
            </a:extLst>
          </p:cNvPr>
          <p:cNvSpPr>
            <a:spLocks noGrp="1"/>
          </p:cNvSpPr>
          <p:nvPr>
            <p:ph type="dt" sz="half" idx="10"/>
          </p:nvPr>
        </p:nvSpPr>
        <p:spPr/>
        <p:txBody>
          <a:bodyPr/>
          <a:lstStyle/>
          <a:p>
            <a:fld id="{B5D20D20-A3DB-4396-8E12-7EC1A4067C63}" type="datetime1">
              <a:rPr lang="en-CA" smtClean="0"/>
              <a:t>2019-08-04</a:t>
            </a:fld>
            <a:endParaRPr lang="en-CA"/>
          </a:p>
        </p:txBody>
      </p:sp>
      <p:sp>
        <p:nvSpPr>
          <p:cNvPr id="6" name="Footer Placeholder 5">
            <a:extLst>
              <a:ext uri="{FF2B5EF4-FFF2-40B4-BE49-F238E27FC236}">
                <a16:creationId xmlns:a16="http://schemas.microsoft.com/office/drawing/2014/main" id="{D34DE1F3-5D5D-4C4E-9D23-E907CC21A9B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6CB8915-63E3-44F7-BC36-81CB9496B7FD}"/>
              </a:ext>
            </a:extLst>
          </p:cNvPr>
          <p:cNvSpPr>
            <a:spLocks noGrp="1"/>
          </p:cNvSpPr>
          <p:nvPr>
            <p:ph type="sldNum" sz="quarter" idx="12"/>
          </p:nvPr>
        </p:nvSpPr>
        <p:spPr/>
        <p:txBody>
          <a:bodyPr/>
          <a:lstStyle/>
          <a:p>
            <a:fld id="{E41C2F51-BBCF-4977-9FCF-96B4275C4DA2}" type="slidenum">
              <a:rPr lang="en-CA" smtClean="0"/>
              <a:t>‹#›</a:t>
            </a:fld>
            <a:endParaRPr lang="en-CA"/>
          </a:p>
        </p:txBody>
      </p:sp>
    </p:spTree>
    <p:extLst>
      <p:ext uri="{BB962C8B-B14F-4D97-AF65-F5344CB8AC3E}">
        <p14:creationId xmlns:p14="http://schemas.microsoft.com/office/powerpoint/2010/main" val="254235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C4D6-5AC1-4EC4-92C9-749AB1B6D8CD}"/>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2D0237D-ACC1-4B5E-B69B-5F3412934203}"/>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F2D74C8-687B-4521-8B53-46EDF4792AF9}"/>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0FF290-3F24-472B-B6B6-8EF406CEEED2}"/>
              </a:ext>
            </a:extLst>
          </p:cNvPr>
          <p:cNvSpPr>
            <a:spLocks noGrp="1"/>
          </p:cNvSpPr>
          <p:nvPr>
            <p:ph type="dt" sz="half" idx="10"/>
          </p:nvPr>
        </p:nvSpPr>
        <p:spPr/>
        <p:txBody>
          <a:bodyPr/>
          <a:lstStyle/>
          <a:p>
            <a:fld id="{F32458E8-1F63-4A6E-87AD-BF13D6AE7E7E}" type="datetime1">
              <a:rPr lang="en-CA" smtClean="0"/>
              <a:t>2019-08-04</a:t>
            </a:fld>
            <a:endParaRPr lang="en-CA"/>
          </a:p>
        </p:txBody>
      </p:sp>
      <p:sp>
        <p:nvSpPr>
          <p:cNvPr id="6" name="Footer Placeholder 5">
            <a:extLst>
              <a:ext uri="{FF2B5EF4-FFF2-40B4-BE49-F238E27FC236}">
                <a16:creationId xmlns:a16="http://schemas.microsoft.com/office/drawing/2014/main" id="{ECF5FB33-69C4-4271-940D-AB24604DFF1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A3E68DA-E1F4-44B6-B4D9-2C7233006013}"/>
              </a:ext>
            </a:extLst>
          </p:cNvPr>
          <p:cNvSpPr>
            <a:spLocks noGrp="1"/>
          </p:cNvSpPr>
          <p:nvPr>
            <p:ph type="sldNum" sz="quarter" idx="12"/>
          </p:nvPr>
        </p:nvSpPr>
        <p:spPr/>
        <p:txBody>
          <a:bodyPr/>
          <a:lstStyle/>
          <a:p>
            <a:fld id="{E41C2F51-BBCF-4977-9FCF-96B4275C4DA2}" type="slidenum">
              <a:rPr lang="en-CA" smtClean="0"/>
              <a:t>‹#›</a:t>
            </a:fld>
            <a:endParaRPr lang="en-CA"/>
          </a:p>
        </p:txBody>
      </p:sp>
    </p:spTree>
    <p:extLst>
      <p:ext uri="{BB962C8B-B14F-4D97-AF65-F5344CB8AC3E}">
        <p14:creationId xmlns:p14="http://schemas.microsoft.com/office/powerpoint/2010/main" val="232927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7000">
              <a:srgbClr val="D3DEF1"/>
            </a:gs>
            <a:gs pos="100000">
              <a:srgbClr val="DCE5F4"/>
            </a:gs>
          </a:gsLst>
          <a:path path="circle">
            <a:fillToRect l="100000" t="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C3738-4F0C-49E8-97FF-2432C901D2D1}"/>
              </a:ext>
            </a:extLst>
          </p:cNvPr>
          <p:cNvSpPr>
            <a:spLocks noGrp="1"/>
          </p:cNvSpPr>
          <p:nvPr>
            <p:ph type="title"/>
          </p:nvPr>
        </p:nvSpPr>
        <p:spPr>
          <a:xfrm>
            <a:off x="173346" y="76769"/>
            <a:ext cx="8761973" cy="826250"/>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a:extLst>
              <a:ext uri="{FF2B5EF4-FFF2-40B4-BE49-F238E27FC236}">
                <a16:creationId xmlns:a16="http://schemas.microsoft.com/office/drawing/2014/main" id="{41ED650E-0433-4FD3-88D4-0B96C5F1449F}"/>
              </a:ext>
            </a:extLst>
          </p:cNvPr>
          <p:cNvSpPr>
            <a:spLocks noGrp="1"/>
          </p:cNvSpPr>
          <p:nvPr>
            <p:ph type="body" idx="1"/>
          </p:nvPr>
        </p:nvSpPr>
        <p:spPr>
          <a:xfrm>
            <a:off x="173346" y="970353"/>
            <a:ext cx="8761972" cy="529006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0B4FE8B-7273-46EC-B22D-07D0CCE3C95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9DBC71-8343-4AC3-BBDA-E459C1EBE1B2}" type="datetime1">
              <a:rPr lang="en-CA" smtClean="0"/>
              <a:t>2019-08-04</a:t>
            </a:fld>
            <a:endParaRPr lang="en-CA"/>
          </a:p>
        </p:txBody>
      </p:sp>
      <p:sp>
        <p:nvSpPr>
          <p:cNvPr id="5" name="Footer Placeholder 4">
            <a:extLst>
              <a:ext uri="{FF2B5EF4-FFF2-40B4-BE49-F238E27FC236}">
                <a16:creationId xmlns:a16="http://schemas.microsoft.com/office/drawing/2014/main" id="{FEAD779D-EEE6-4A54-B958-E0F00A6C1D3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51E76ED-D77A-4C59-8FB6-202C4680204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1C2F51-BBCF-4977-9FCF-96B4275C4DA2}" type="slidenum">
              <a:rPr lang="en-CA" smtClean="0"/>
              <a:t>‹#›</a:t>
            </a:fld>
            <a:endParaRPr lang="en-CA"/>
          </a:p>
        </p:txBody>
      </p:sp>
    </p:spTree>
    <p:extLst>
      <p:ext uri="{BB962C8B-B14F-4D97-AF65-F5344CB8AC3E}">
        <p14:creationId xmlns:p14="http://schemas.microsoft.com/office/powerpoint/2010/main" val="2513515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www.viha.ca/www/"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en.wikipedia.org/wiki/File:People_from_Argentina.png" TargetMode="External"/><Relationship Id="rId7"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en.wikipedia.org/wiki/File:People_from_Argentina.png" TargetMode="External"/><Relationship Id="rId7"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en.wikipedia.org/wiki/File:People_from_Argentina.png" TargetMode="External"/><Relationship Id="rId7"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s://dx-doi-org.ezproxy.library.uvic.ca/10.1016/j.ajhg.2016.12.002"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www.viha.ca/www/"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aelhassan.com/wp-content/uploads/2013/06/DMM-Khaled-El-Emam-Wael-Hassan.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324C-0A2D-46E1-947E-5F6ADC6B0EF5}"/>
              </a:ext>
            </a:extLst>
          </p:cNvPr>
          <p:cNvSpPr>
            <a:spLocks noGrp="1"/>
          </p:cNvSpPr>
          <p:nvPr>
            <p:ph type="ctrTitle"/>
          </p:nvPr>
        </p:nvSpPr>
        <p:spPr>
          <a:xfrm>
            <a:off x="0" y="1197598"/>
            <a:ext cx="9060873" cy="381295"/>
          </a:xfrm>
        </p:spPr>
        <p:txBody>
          <a:bodyPr>
            <a:noAutofit/>
          </a:bodyPr>
          <a:lstStyle/>
          <a:p>
            <a:pPr>
              <a:lnSpc>
                <a:spcPct val="80000"/>
              </a:lnSpc>
              <a:spcAft>
                <a:spcPts val="450"/>
              </a:spcAft>
            </a:pPr>
            <a:br>
              <a:rPr lang="en-CA" sz="3200" dirty="0"/>
            </a:br>
            <a:br>
              <a:rPr lang="en-CA" sz="3200" dirty="0"/>
            </a:br>
            <a:br>
              <a:rPr lang="en-CA" sz="3200" dirty="0"/>
            </a:br>
            <a:r>
              <a:rPr lang="en-CA" sz="2000" dirty="0"/>
              <a:t>Target Information Architecture (TIA) – to satisfy twin task demands:</a:t>
            </a:r>
          </a:p>
        </p:txBody>
      </p:sp>
      <p:pic>
        <p:nvPicPr>
          <p:cNvPr id="5" name="leftNavigation_vihaLogo" descr="http://www.viha.ca/www/images/common/logo-viha.gif">
            <a:hlinkClick r:id="rId2"/>
            <a:extLst>
              <a:ext uri="{FF2B5EF4-FFF2-40B4-BE49-F238E27FC236}">
                <a16:creationId xmlns:a16="http://schemas.microsoft.com/office/drawing/2014/main" id="{784F4D99-FC79-48B2-8CD5-955CAD33DDC4}"/>
              </a:ext>
            </a:extLst>
          </p:cNvPr>
          <p:cNvPicPr/>
          <p:nvPr/>
        </p:nvPicPr>
        <p:blipFill>
          <a:blip r:embed="rId3" cstate="print"/>
          <a:srcRect/>
          <a:stretch>
            <a:fillRect/>
          </a:stretch>
        </p:blipFill>
        <p:spPr bwMode="auto">
          <a:xfrm>
            <a:off x="3989042" y="301488"/>
            <a:ext cx="1165917" cy="714555"/>
          </a:xfrm>
          <a:prstGeom prst="rect">
            <a:avLst/>
          </a:prstGeom>
          <a:noFill/>
          <a:ln w="9525">
            <a:noFill/>
            <a:miter lim="800000"/>
            <a:headEnd/>
            <a:tailEnd/>
          </a:ln>
        </p:spPr>
      </p:pic>
      <p:sp>
        <p:nvSpPr>
          <p:cNvPr id="6" name="Subtitle 2">
            <a:extLst>
              <a:ext uri="{FF2B5EF4-FFF2-40B4-BE49-F238E27FC236}">
                <a16:creationId xmlns:a16="http://schemas.microsoft.com/office/drawing/2014/main" id="{0B58FA09-1445-439D-8518-75742B133CBA}"/>
              </a:ext>
            </a:extLst>
          </p:cNvPr>
          <p:cNvSpPr txBox="1">
            <a:spLocks/>
          </p:cNvSpPr>
          <p:nvPr/>
        </p:nvSpPr>
        <p:spPr>
          <a:xfrm>
            <a:off x="3744202" y="5421138"/>
            <a:ext cx="1410757" cy="4785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spcBef>
                <a:spcPts val="0"/>
              </a:spcBef>
            </a:pPr>
            <a:r>
              <a:rPr lang="en-CA" sz="1800" dirty="0"/>
              <a:t>July 16, 2019</a:t>
            </a:r>
          </a:p>
        </p:txBody>
      </p:sp>
      <p:sp>
        <p:nvSpPr>
          <p:cNvPr id="7" name="Title 1">
            <a:extLst>
              <a:ext uri="{FF2B5EF4-FFF2-40B4-BE49-F238E27FC236}">
                <a16:creationId xmlns:a16="http://schemas.microsoft.com/office/drawing/2014/main" id="{7E26F0AB-602A-4EC9-8060-0A75D4DD5B65}"/>
              </a:ext>
            </a:extLst>
          </p:cNvPr>
          <p:cNvSpPr txBox="1">
            <a:spLocks/>
          </p:cNvSpPr>
          <p:nvPr/>
        </p:nvSpPr>
        <p:spPr>
          <a:xfrm>
            <a:off x="58189" y="2894633"/>
            <a:ext cx="9002684" cy="1068734"/>
          </a:xfrm>
          <a:prstGeom prst="rect">
            <a:avLst/>
          </a:prstGeom>
          <a:solidFill>
            <a:schemeClr val="accent1">
              <a:lumMod val="60000"/>
              <a:lumOff val="40000"/>
            </a:schemeClr>
          </a:solidFill>
          <a:ln>
            <a:solidFill>
              <a:schemeClr val="tx1"/>
            </a:solidFill>
          </a:ln>
        </p:spPr>
        <p:txBody>
          <a:bodyPr vert="horz" lIns="68580" tIns="34290" rIns="68580" bIns="34290" rtlCol="0" anchor="b">
            <a:noAutofit/>
          </a:bodyPr>
          <a:lstStyle>
            <a:lvl1pPr algn="ctr" defTabSz="685800" rtl="0" eaLnBrk="1" latinLnBrk="0" hangingPunct="1">
              <a:lnSpc>
                <a:spcPct val="90000"/>
              </a:lnSpc>
              <a:spcBef>
                <a:spcPct val="0"/>
              </a:spcBef>
              <a:buNone/>
              <a:defRPr sz="4500" kern="1200">
                <a:solidFill>
                  <a:schemeClr val="tx1"/>
                </a:solidFill>
                <a:latin typeface="+mn-lt"/>
                <a:ea typeface="+mj-ea"/>
                <a:cs typeface="+mj-cs"/>
              </a:defRPr>
            </a:lvl1pPr>
          </a:lstStyle>
          <a:p>
            <a:pPr>
              <a:lnSpc>
                <a:spcPct val="80000"/>
              </a:lnSpc>
              <a:spcAft>
                <a:spcPts val="450"/>
              </a:spcAft>
            </a:pPr>
            <a:r>
              <a:rPr lang="en-CA" sz="2400" dirty="0"/>
              <a:t>PART II</a:t>
            </a:r>
          </a:p>
          <a:p>
            <a:pPr>
              <a:lnSpc>
                <a:spcPct val="80000"/>
              </a:lnSpc>
              <a:spcAft>
                <a:spcPts val="450"/>
              </a:spcAft>
            </a:pPr>
            <a:r>
              <a:rPr lang="en-CA" sz="2400" dirty="0"/>
              <a:t>“Real-world” de-identification of transactional data extracted from electronic health records – breaking the curse of dimensionality</a:t>
            </a:r>
            <a:endParaRPr lang="en-CA" sz="1600" dirty="0"/>
          </a:p>
        </p:txBody>
      </p:sp>
      <p:sp>
        <p:nvSpPr>
          <p:cNvPr id="8" name="Title 1">
            <a:extLst>
              <a:ext uri="{FF2B5EF4-FFF2-40B4-BE49-F238E27FC236}">
                <a16:creationId xmlns:a16="http://schemas.microsoft.com/office/drawing/2014/main" id="{E7988745-D6AD-4387-A449-0FFBD472D101}"/>
              </a:ext>
            </a:extLst>
          </p:cNvPr>
          <p:cNvSpPr txBox="1">
            <a:spLocks/>
          </p:cNvSpPr>
          <p:nvPr/>
        </p:nvSpPr>
        <p:spPr>
          <a:xfrm>
            <a:off x="781652" y="4554735"/>
            <a:ext cx="7497567" cy="762590"/>
          </a:xfrm>
          <a:prstGeom prst="rect">
            <a:avLst/>
          </a:prstGeom>
        </p:spPr>
        <p:txBody>
          <a:bodyPr vert="horz" lIns="68580" tIns="34290" rIns="68580" bIns="34290" rtlCol="0" anchor="b">
            <a:noAutofit/>
          </a:bodyPr>
          <a:lstStyle>
            <a:lvl1pPr algn="ctr" defTabSz="685800" rtl="0" eaLnBrk="1" latinLnBrk="0" hangingPunct="1">
              <a:lnSpc>
                <a:spcPct val="90000"/>
              </a:lnSpc>
              <a:spcBef>
                <a:spcPct val="0"/>
              </a:spcBef>
              <a:buNone/>
              <a:defRPr sz="4500" kern="1200">
                <a:solidFill>
                  <a:schemeClr val="tx1"/>
                </a:solidFill>
                <a:latin typeface="+mn-lt"/>
                <a:ea typeface="+mj-ea"/>
                <a:cs typeface="+mj-cs"/>
              </a:defRPr>
            </a:lvl1pPr>
          </a:lstStyle>
          <a:p>
            <a:pPr>
              <a:lnSpc>
                <a:spcPct val="80000"/>
              </a:lnSpc>
              <a:spcAft>
                <a:spcPts val="450"/>
              </a:spcAft>
            </a:pPr>
            <a:br>
              <a:rPr lang="en-CA" sz="3300" dirty="0"/>
            </a:br>
            <a:br>
              <a:rPr lang="en-CA" sz="3300" dirty="0"/>
            </a:br>
            <a:endParaRPr lang="en-CA" sz="2400" dirty="0"/>
          </a:p>
        </p:txBody>
      </p:sp>
      <p:sp>
        <p:nvSpPr>
          <p:cNvPr id="9" name="Title 1">
            <a:extLst>
              <a:ext uri="{FF2B5EF4-FFF2-40B4-BE49-F238E27FC236}">
                <a16:creationId xmlns:a16="http://schemas.microsoft.com/office/drawing/2014/main" id="{73E5467B-508E-4ACF-97DD-A9BF4D4DC2B5}"/>
              </a:ext>
            </a:extLst>
          </p:cNvPr>
          <p:cNvSpPr txBox="1">
            <a:spLocks/>
          </p:cNvSpPr>
          <p:nvPr/>
        </p:nvSpPr>
        <p:spPr>
          <a:xfrm>
            <a:off x="248689" y="1578893"/>
            <a:ext cx="8895311" cy="121225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n-lt"/>
                <a:ea typeface="+mj-ea"/>
                <a:cs typeface="+mj-cs"/>
              </a:defRPr>
            </a:lvl1pPr>
          </a:lstStyle>
          <a:p>
            <a:pPr algn="l">
              <a:lnSpc>
                <a:spcPct val="80000"/>
              </a:lnSpc>
              <a:spcAft>
                <a:spcPts val="600"/>
              </a:spcAft>
            </a:pPr>
            <a:br>
              <a:rPr lang="en-CA" sz="4800" dirty="0"/>
            </a:br>
            <a:br>
              <a:rPr lang="en-CA" sz="4800" dirty="0"/>
            </a:br>
            <a:br>
              <a:rPr lang="en-CA" sz="4800" dirty="0"/>
            </a:br>
            <a:br>
              <a:rPr lang="en-CA" sz="2400" dirty="0"/>
            </a:br>
            <a:r>
              <a:rPr lang="en-CA" sz="2000" dirty="0"/>
              <a:t>1. Supply a working blueprint [architecture] &amp; roadmap for Health Service Analytics Innovation</a:t>
            </a:r>
            <a:br>
              <a:rPr lang="en-CA" sz="2000" dirty="0"/>
            </a:br>
            <a:br>
              <a:rPr lang="en-CA" sz="1000" dirty="0"/>
            </a:br>
            <a:r>
              <a:rPr lang="en-CA" sz="2000" dirty="0"/>
              <a:t>2. Set requirements for data de-identification framework and standard operating procedures that operationalize that framework</a:t>
            </a:r>
            <a:endParaRPr lang="en-CA" sz="2400" dirty="0"/>
          </a:p>
        </p:txBody>
      </p:sp>
      <p:sp>
        <p:nvSpPr>
          <p:cNvPr id="3" name="Rectangle 2">
            <a:extLst>
              <a:ext uri="{FF2B5EF4-FFF2-40B4-BE49-F238E27FC236}">
                <a16:creationId xmlns:a16="http://schemas.microsoft.com/office/drawing/2014/main" id="{9EB54C52-6A3D-476D-BB39-1EDFD11234FA}"/>
              </a:ext>
            </a:extLst>
          </p:cNvPr>
          <p:cNvSpPr/>
          <p:nvPr/>
        </p:nvSpPr>
        <p:spPr>
          <a:xfrm>
            <a:off x="43132" y="4179193"/>
            <a:ext cx="8952806" cy="541046"/>
          </a:xfrm>
          <a:prstGeom prst="rect">
            <a:avLst/>
          </a:prstGeom>
        </p:spPr>
        <p:txBody>
          <a:bodyPr wrap="square">
            <a:spAutoFit/>
          </a:bodyPr>
          <a:lstStyle/>
          <a:p>
            <a:pPr algn="ctr">
              <a:lnSpc>
                <a:spcPct val="80000"/>
              </a:lnSpc>
              <a:spcAft>
                <a:spcPts val="600"/>
              </a:spcAft>
            </a:pPr>
            <a:r>
              <a:rPr lang="en-CA" dirty="0"/>
              <a:t>Adapted from: presentation to the 20</a:t>
            </a:r>
            <a:r>
              <a:rPr lang="en-CA" baseline="30000" dirty="0"/>
              <a:t>th</a:t>
            </a:r>
            <a:r>
              <a:rPr lang="en-CA" dirty="0"/>
              <a:t> Annual Privacy and Security Conference (Reboot), February 7, 2019</a:t>
            </a:r>
          </a:p>
        </p:txBody>
      </p:sp>
      <p:sp>
        <p:nvSpPr>
          <p:cNvPr id="10" name="Subtitle 2">
            <a:extLst>
              <a:ext uri="{FF2B5EF4-FFF2-40B4-BE49-F238E27FC236}">
                <a16:creationId xmlns:a16="http://schemas.microsoft.com/office/drawing/2014/main" id="{DD42A252-DF57-4C40-BEC7-23F0FF09D7C9}"/>
              </a:ext>
            </a:extLst>
          </p:cNvPr>
          <p:cNvSpPr txBox="1">
            <a:spLocks/>
          </p:cNvSpPr>
          <p:nvPr/>
        </p:nvSpPr>
        <p:spPr>
          <a:xfrm>
            <a:off x="1847850" y="5899666"/>
            <a:ext cx="5448300" cy="927383"/>
          </a:xfrm>
          <a:prstGeom prst="rect">
            <a:avLst/>
          </a:prstGeom>
        </p:spPr>
        <p:txBody>
          <a:bodyPr vert="horz" lIns="121920" tIns="60960" rIns="121920" bIns="6096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CA" sz="1800" dirty="0"/>
              <a:t>Kenneth A. Moselle, PhD, </a:t>
            </a:r>
            <a:r>
              <a:rPr lang="en-CA" sz="1800" dirty="0" err="1"/>
              <a:t>R.Psych</a:t>
            </a:r>
            <a:r>
              <a:rPr lang="en-CA" sz="1800" dirty="0"/>
              <a:t>.</a:t>
            </a:r>
          </a:p>
          <a:p>
            <a:pPr>
              <a:lnSpc>
                <a:spcPct val="100000"/>
              </a:lnSpc>
              <a:spcBef>
                <a:spcPts val="0"/>
              </a:spcBef>
            </a:pPr>
            <a:r>
              <a:rPr lang="en-CA" sz="1600" dirty="0"/>
              <a:t>Director, Applied Clinical Research Unit, Island Health</a:t>
            </a:r>
          </a:p>
          <a:p>
            <a:pPr>
              <a:lnSpc>
                <a:spcPct val="100000"/>
              </a:lnSpc>
              <a:spcBef>
                <a:spcPts val="0"/>
              </a:spcBef>
            </a:pPr>
            <a:r>
              <a:rPr lang="en-CA" sz="1600" dirty="0"/>
              <a:t>Adjunct Assoc. Professor, University of Victoria</a:t>
            </a:r>
          </a:p>
        </p:txBody>
      </p:sp>
      <p:sp>
        <p:nvSpPr>
          <p:cNvPr id="4" name="Slide Number Placeholder 3">
            <a:extLst>
              <a:ext uri="{FF2B5EF4-FFF2-40B4-BE49-F238E27FC236}">
                <a16:creationId xmlns:a16="http://schemas.microsoft.com/office/drawing/2014/main" id="{DA289035-D4B6-4387-8CD9-BCB5065D3B7B}"/>
              </a:ext>
            </a:extLst>
          </p:cNvPr>
          <p:cNvSpPr>
            <a:spLocks noGrp="1"/>
          </p:cNvSpPr>
          <p:nvPr>
            <p:ph type="sldNum" sz="quarter" idx="12"/>
          </p:nvPr>
        </p:nvSpPr>
        <p:spPr/>
        <p:txBody>
          <a:bodyPr/>
          <a:lstStyle/>
          <a:p>
            <a:fld id="{E41C2F51-BBCF-4977-9FCF-96B4275C4DA2}" type="slidenum">
              <a:rPr lang="en-CA" smtClean="0"/>
              <a:t>1</a:t>
            </a:fld>
            <a:endParaRPr lang="en-CA"/>
          </a:p>
        </p:txBody>
      </p:sp>
    </p:spTree>
    <p:extLst>
      <p:ext uri="{BB962C8B-B14F-4D97-AF65-F5344CB8AC3E}">
        <p14:creationId xmlns:p14="http://schemas.microsoft.com/office/powerpoint/2010/main" val="343989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9920-BA5B-47C7-A062-F9C21CFBF8D6}"/>
              </a:ext>
            </a:extLst>
          </p:cNvPr>
          <p:cNvSpPr>
            <a:spLocks noGrp="1"/>
          </p:cNvSpPr>
          <p:nvPr>
            <p:ph type="title"/>
          </p:nvPr>
        </p:nvSpPr>
        <p:spPr/>
        <p:txBody>
          <a:bodyPr>
            <a:normAutofit fontScale="90000"/>
          </a:bodyPr>
          <a:lstStyle/>
          <a:p>
            <a:r>
              <a:rPr lang="en-CA" dirty="0"/>
              <a:t>Yes - nothing new under the sun – assembling the framework from existing components</a:t>
            </a:r>
          </a:p>
        </p:txBody>
      </p:sp>
      <p:pic>
        <p:nvPicPr>
          <p:cNvPr id="4" name="Picture 3">
            <a:extLst>
              <a:ext uri="{FF2B5EF4-FFF2-40B4-BE49-F238E27FC236}">
                <a16:creationId xmlns:a16="http://schemas.microsoft.com/office/drawing/2014/main" id="{EE6C8ADE-D3B1-4D9F-8839-80F15760D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 y="959943"/>
            <a:ext cx="9019798" cy="5821288"/>
          </a:xfrm>
          <a:prstGeom prst="rect">
            <a:avLst/>
          </a:prstGeom>
        </p:spPr>
      </p:pic>
      <p:sp>
        <p:nvSpPr>
          <p:cNvPr id="5" name="Rectangle: Rounded Corners 4">
            <a:extLst>
              <a:ext uri="{FF2B5EF4-FFF2-40B4-BE49-F238E27FC236}">
                <a16:creationId xmlns:a16="http://schemas.microsoft.com/office/drawing/2014/main" id="{660E25B6-575F-4959-91CE-F97EAD163645}"/>
              </a:ext>
            </a:extLst>
          </p:cNvPr>
          <p:cNvSpPr/>
          <p:nvPr/>
        </p:nvSpPr>
        <p:spPr>
          <a:xfrm>
            <a:off x="3840480" y="903019"/>
            <a:ext cx="2628900" cy="587821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ABCF4656-FF08-421A-BB75-BD16645B06E5}"/>
              </a:ext>
            </a:extLst>
          </p:cNvPr>
          <p:cNvSpPr>
            <a:spLocks noGrp="1"/>
          </p:cNvSpPr>
          <p:nvPr>
            <p:ph type="sldNum" sz="quarter" idx="12"/>
          </p:nvPr>
        </p:nvSpPr>
        <p:spPr/>
        <p:txBody>
          <a:bodyPr/>
          <a:lstStyle/>
          <a:p>
            <a:fld id="{E41C2F51-BBCF-4977-9FCF-96B4275C4DA2}" type="slidenum">
              <a:rPr lang="en-CA" smtClean="0"/>
              <a:t>10</a:t>
            </a:fld>
            <a:endParaRPr lang="en-CA"/>
          </a:p>
        </p:txBody>
      </p:sp>
    </p:spTree>
    <p:extLst>
      <p:ext uri="{BB962C8B-B14F-4D97-AF65-F5344CB8AC3E}">
        <p14:creationId xmlns:p14="http://schemas.microsoft.com/office/powerpoint/2010/main" val="122600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0AE5-3D89-4EC6-84FB-EE5E55262B7C}"/>
              </a:ext>
            </a:extLst>
          </p:cNvPr>
          <p:cNvSpPr>
            <a:spLocks noGrp="1"/>
          </p:cNvSpPr>
          <p:nvPr>
            <p:ph type="title"/>
          </p:nvPr>
        </p:nvSpPr>
        <p:spPr>
          <a:xfrm>
            <a:off x="1782123" y="2394519"/>
            <a:ext cx="5579754" cy="826250"/>
          </a:xfrm>
        </p:spPr>
        <p:txBody>
          <a:bodyPr>
            <a:normAutofit fontScale="90000"/>
          </a:bodyPr>
          <a:lstStyle/>
          <a:p>
            <a:pPr algn="ctr"/>
            <a:r>
              <a:rPr lang="en-CA" dirty="0"/>
              <a:t>A model assembled from those (and a few other) features</a:t>
            </a:r>
          </a:p>
        </p:txBody>
      </p:sp>
      <p:sp>
        <p:nvSpPr>
          <p:cNvPr id="3" name="Slide Number Placeholder 2">
            <a:extLst>
              <a:ext uri="{FF2B5EF4-FFF2-40B4-BE49-F238E27FC236}">
                <a16:creationId xmlns:a16="http://schemas.microsoft.com/office/drawing/2014/main" id="{9FFA2448-E721-4A4D-8B57-3AB0E0C8648B}"/>
              </a:ext>
            </a:extLst>
          </p:cNvPr>
          <p:cNvSpPr>
            <a:spLocks noGrp="1"/>
          </p:cNvSpPr>
          <p:nvPr>
            <p:ph type="sldNum" sz="quarter" idx="12"/>
          </p:nvPr>
        </p:nvSpPr>
        <p:spPr/>
        <p:txBody>
          <a:bodyPr/>
          <a:lstStyle/>
          <a:p>
            <a:fld id="{E41C2F51-BBCF-4977-9FCF-96B4275C4DA2}" type="slidenum">
              <a:rPr lang="en-CA" smtClean="0"/>
              <a:t>11</a:t>
            </a:fld>
            <a:endParaRPr lang="en-CA"/>
          </a:p>
        </p:txBody>
      </p:sp>
    </p:spTree>
    <p:extLst>
      <p:ext uri="{BB962C8B-B14F-4D97-AF65-F5344CB8AC3E}">
        <p14:creationId xmlns:p14="http://schemas.microsoft.com/office/powerpoint/2010/main" val="1725685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003D0D-F187-4CE7-8889-53C5E1A96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730" y="168858"/>
            <a:ext cx="5113458" cy="6689142"/>
          </a:xfrm>
          <a:prstGeom prst="rect">
            <a:avLst/>
          </a:prstGeom>
        </p:spPr>
      </p:pic>
      <p:sp>
        <p:nvSpPr>
          <p:cNvPr id="2" name="TextBox 1">
            <a:extLst>
              <a:ext uri="{FF2B5EF4-FFF2-40B4-BE49-F238E27FC236}">
                <a16:creationId xmlns:a16="http://schemas.microsoft.com/office/drawing/2014/main" id="{AA257F79-90AF-4B87-8A1F-9FF886841950}"/>
              </a:ext>
            </a:extLst>
          </p:cNvPr>
          <p:cNvSpPr txBox="1"/>
          <p:nvPr/>
        </p:nvSpPr>
        <p:spPr>
          <a:xfrm rot="16200000">
            <a:off x="-1357313" y="3198167"/>
            <a:ext cx="5946777" cy="461665"/>
          </a:xfrm>
          <a:prstGeom prst="rect">
            <a:avLst/>
          </a:prstGeom>
          <a:noFill/>
        </p:spPr>
        <p:txBody>
          <a:bodyPr wrap="square" rtlCol="0">
            <a:spAutoFit/>
          </a:bodyPr>
          <a:lstStyle/>
          <a:p>
            <a:r>
              <a:rPr lang="en-CA" sz="2400" dirty="0"/>
              <a:t>Data De-Identification – In Four Movements</a:t>
            </a:r>
          </a:p>
        </p:txBody>
      </p:sp>
      <p:sp>
        <p:nvSpPr>
          <p:cNvPr id="3" name="Slide Number Placeholder 2">
            <a:extLst>
              <a:ext uri="{FF2B5EF4-FFF2-40B4-BE49-F238E27FC236}">
                <a16:creationId xmlns:a16="http://schemas.microsoft.com/office/drawing/2014/main" id="{7A42A6A2-ECD7-4D36-BC68-E6E4A35377AF}"/>
              </a:ext>
            </a:extLst>
          </p:cNvPr>
          <p:cNvSpPr>
            <a:spLocks noGrp="1"/>
          </p:cNvSpPr>
          <p:nvPr>
            <p:ph type="sldNum" sz="quarter" idx="12"/>
          </p:nvPr>
        </p:nvSpPr>
        <p:spPr/>
        <p:txBody>
          <a:bodyPr/>
          <a:lstStyle/>
          <a:p>
            <a:fld id="{E41C2F51-BBCF-4977-9FCF-96B4275C4DA2}" type="slidenum">
              <a:rPr lang="en-CA" smtClean="0"/>
              <a:t>12</a:t>
            </a:fld>
            <a:endParaRPr lang="en-CA"/>
          </a:p>
        </p:txBody>
      </p:sp>
    </p:spTree>
    <p:extLst>
      <p:ext uri="{BB962C8B-B14F-4D97-AF65-F5344CB8AC3E}">
        <p14:creationId xmlns:p14="http://schemas.microsoft.com/office/powerpoint/2010/main" val="1884945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91CD2-6732-4CA4-B0F9-BABD90B93799}"/>
              </a:ext>
            </a:extLst>
          </p:cNvPr>
          <p:cNvSpPr>
            <a:spLocks noGrp="1"/>
          </p:cNvSpPr>
          <p:nvPr>
            <p:ph type="title"/>
          </p:nvPr>
        </p:nvSpPr>
        <p:spPr/>
        <p:txBody>
          <a:bodyPr>
            <a:normAutofit fontScale="90000"/>
          </a:bodyPr>
          <a:lstStyle/>
          <a:p>
            <a:r>
              <a:rPr lang="en-CA" dirty="0"/>
              <a:t>Four components that collectively specify the risk profile of a candidate data disclosure</a:t>
            </a:r>
          </a:p>
        </p:txBody>
      </p:sp>
      <p:sp>
        <p:nvSpPr>
          <p:cNvPr id="3" name="Content Placeholder 2">
            <a:extLst>
              <a:ext uri="{FF2B5EF4-FFF2-40B4-BE49-F238E27FC236}">
                <a16:creationId xmlns:a16="http://schemas.microsoft.com/office/drawing/2014/main" id="{E79DAF4C-F9F2-4E1F-A2B2-4A3F2C566644}"/>
              </a:ext>
            </a:extLst>
          </p:cNvPr>
          <p:cNvSpPr>
            <a:spLocks noGrp="1"/>
          </p:cNvSpPr>
          <p:nvPr>
            <p:ph idx="1"/>
          </p:nvPr>
        </p:nvSpPr>
        <p:spPr>
          <a:xfrm>
            <a:off x="173346" y="1179903"/>
            <a:ext cx="8907153" cy="5290061"/>
          </a:xfrm>
        </p:spPr>
        <p:txBody>
          <a:bodyPr>
            <a:normAutofit lnSpcReduction="10000"/>
          </a:bodyPr>
          <a:lstStyle/>
          <a:p>
            <a:r>
              <a:rPr lang="en-CA" b="1" dirty="0"/>
              <a:t>Component #1 - People in the world </a:t>
            </a:r>
            <a:r>
              <a:rPr lang="en-CA" dirty="0"/>
              <a:t>– with attributes that need to be preserved (e.g., response to treatment) in the data as disclosed, while preserving the privacy of the people associated with those attributes.</a:t>
            </a:r>
          </a:p>
          <a:p>
            <a:r>
              <a:rPr lang="en-CA" b="1" dirty="0"/>
              <a:t>Component #2 – Mathematical distinguishability of cases </a:t>
            </a:r>
            <a:r>
              <a:rPr lang="en-CA" dirty="0"/>
              <a:t>in the Dataset – without which there is no privacy risk associated with the disclosure – the data ‘”space”.</a:t>
            </a:r>
          </a:p>
          <a:p>
            <a:r>
              <a:rPr lang="en-CA" dirty="0"/>
              <a:t>C</a:t>
            </a:r>
            <a:r>
              <a:rPr lang="en-CA" b="1" dirty="0"/>
              <a:t>omponent #3 – Dataset in “data space” meets data in the “real-world”</a:t>
            </a:r>
            <a:r>
              <a:rPr lang="en-CA" dirty="0"/>
              <a:t> – from “distinguishability” to “theoretical re-identifiability”.</a:t>
            </a:r>
          </a:p>
          <a:p>
            <a:r>
              <a:rPr lang="en-CA" b="1" dirty="0"/>
              <a:t>Component #4 – Logistical/pragmatic features of the disclosure </a:t>
            </a:r>
            <a:r>
              <a:rPr lang="en-CA" dirty="0"/>
              <a:t>– how feasible and likely is it that someone will perform the actions required to transform theoretically re-identifiable contents into re-identified contents?</a:t>
            </a:r>
          </a:p>
        </p:txBody>
      </p:sp>
      <p:sp>
        <p:nvSpPr>
          <p:cNvPr id="4" name="Slide Number Placeholder 3">
            <a:extLst>
              <a:ext uri="{FF2B5EF4-FFF2-40B4-BE49-F238E27FC236}">
                <a16:creationId xmlns:a16="http://schemas.microsoft.com/office/drawing/2014/main" id="{235C1B03-6D38-4E41-8460-E25CC10919FF}"/>
              </a:ext>
            </a:extLst>
          </p:cNvPr>
          <p:cNvSpPr>
            <a:spLocks noGrp="1"/>
          </p:cNvSpPr>
          <p:nvPr>
            <p:ph type="sldNum" sz="quarter" idx="12"/>
          </p:nvPr>
        </p:nvSpPr>
        <p:spPr/>
        <p:txBody>
          <a:bodyPr/>
          <a:lstStyle/>
          <a:p>
            <a:fld id="{E41C2F51-BBCF-4977-9FCF-96B4275C4DA2}" type="slidenum">
              <a:rPr lang="en-CA" smtClean="0"/>
              <a:t>13</a:t>
            </a:fld>
            <a:endParaRPr lang="en-CA"/>
          </a:p>
        </p:txBody>
      </p:sp>
    </p:spTree>
    <p:extLst>
      <p:ext uri="{BB962C8B-B14F-4D97-AF65-F5344CB8AC3E}">
        <p14:creationId xmlns:p14="http://schemas.microsoft.com/office/powerpoint/2010/main" val="526794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003D0D-F187-4CE7-8889-53C5E1A96A22}"/>
              </a:ext>
            </a:extLst>
          </p:cNvPr>
          <p:cNvPicPr>
            <a:picLocks noChangeAspect="1"/>
          </p:cNvPicPr>
          <p:nvPr/>
        </p:nvPicPr>
        <p:blipFill>
          <a:blip r:embed="rId2">
            <a:alphaModFix amt="26000"/>
            <a:extLst>
              <a:ext uri="{28A0092B-C50C-407E-A947-70E740481C1C}">
                <a14:useLocalDpi xmlns:a14="http://schemas.microsoft.com/office/drawing/2010/main" val="0"/>
              </a:ext>
            </a:extLst>
          </a:blip>
          <a:stretch>
            <a:fillRect/>
          </a:stretch>
        </p:blipFill>
        <p:spPr>
          <a:xfrm rot="5400000">
            <a:off x="1239530" y="930858"/>
            <a:ext cx="5113458" cy="6689142"/>
          </a:xfrm>
          <a:prstGeom prst="rect">
            <a:avLst/>
          </a:prstGeom>
        </p:spPr>
      </p:pic>
      <p:sp>
        <p:nvSpPr>
          <p:cNvPr id="2" name="TextBox 1">
            <a:extLst>
              <a:ext uri="{FF2B5EF4-FFF2-40B4-BE49-F238E27FC236}">
                <a16:creationId xmlns:a16="http://schemas.microsoft.com/office/drawing/2014/main" id="{6BC7FE50-1EB0-40EF-BF0B-D864FA9A1263}"/>
              </a:ext>
            </a:extLst>
          </p:cNvPr>
          <p:cNvSpPr txBox="1"/>
          <p:nvPr/>
        </p:nvSpPr>
        <p:spPr>
          <a:xfrm>
            <a:off x="950656" y="2355560"/>
            <a:ext cx="5622990" cy="646331"/>
          </a:xfrm>
          <a:prstGeom prst="rect">
            <a:avLst/>
          </a:prstGeom>
          <a:solidFill>
            <a:schemeClr val="accent6">
              <a:lumMod val="50000"/>
            </a:schemeClr>
          </a:solidFill>
          <a:ln>
            <a:solidFill>
              <a:schemeClr val="accent1"/>
            </a:solidFill>
          </a:ln>
          <a:scene3d>
            <a:camera prst="orthographicFront"/>
            <a:lightRig rig="threePt" dir="t"/>
          </a:scene3d>
          <a:sp3d>
            <a:bevelT w="114300" prst="artDeco"/>
          </a:sp3d>
        </p:spPr>
        <p:txBody>
          <a:bodyPr wrap="square" rtlCol="0">
            <a:spAutoFit/>
          </a:bodyPr>
          <a:lstStyle/>
          <a:p>
            <a:pPr algn="ctr"/>
            <a:r>
              <a:rPr lang="en-CA" b="1" i="1" dirty="0">
                <a:solidFill>
                  <a:schemeClr val="bg1"/>
                </a:solidFill>
              </a:rPr>
              <a:t>Identifiability – </a:t>
            </a:r>
            <a:r>
              <a:rPr lang="en-CA" i="1" dirty="0">
                <a:solidFill>
                  <a:schemeClr val="bg1"/>
                </a:solidFill>
              </a:rPr>
              <a:t>of n</a:t>
            </a:r>
            <a:r>
              <a:rPr lang="en-CA" dirty="0">
                <a:solidFill>
                  <a:schemeClr val="bg1"/>
                </a:solidFill>
              </a:rPr>
              <a:t>atural people; </a:t>
            </a:r>
          </a:p>
          <a:p>
            <a:pPr algn="ctr"/>
            <a:r>
              <a:rPr lang="en-CA" b="1" i="1" dirty="0">
                <a:solidFill>
                  <a:schemeClr val="bg1"/>
                </a:solidFill>
              </a:rPr>
              <a:t>Identifiability – </a:t>
            </a:r>
            <a:r>
              <a:rPr lang="en-CA" dirty="0">
                <a:solidFill>
                  <a:schemeClr val="bg1"/>
                </a:solidFill>
              </a:rPr>
              <a:t>of their attributes – in real-world contexts</a:t>
            </a:r>
          </a:p>
        </p:txBody>
      </p:sp>
      <p:sp>
        <p:nvSpPr>
          <p:cNvPr id="4" name="TextBox 3">
            <a:extLst>
              <a:ext uri="{FF2B5EF4-FFF2-40B4-BE49-F238E27FC236}">
                <a16:creationId xmlns:a16="http://schemas.microsoft.com/office/drawing/2014/main" id="{B94D6360-587B-457B-851C-DC249472D136}"/>
              </a:ext>
            </a:extLst>
          </p:cNvPr>
          <p:cNvSpPr txBox="1"/>
          <p:nvPr/>
        </p:nvSpPr>
        <p:spPr>
          <a:xfrm>
            <a:off x="950656" y="3638751"/>
            <a:ext cx="5622990" cy="369332"/>
          </a:xfrm>
          <a:prstGeom prst="rect">
            <a:avLst/>
          </a:prstGeom>
          <a:solidFill>
            <a:schemeClr val="accent5">
              <a:lumMod val="50000"/>
            </a:schemeClr>
          </a:solidFill>
          <a:scene3d>
            <a:camera prst="orthographicFront"/>
            <a:lightRig rig="threePt" dir="t"/>
          </a:scene3d>
          <a:sp3d>
            <a:bevelT w="114300" prst="artDeco"/>
          </a:sp3d>
        </p:spPr>
        <p:txBody>
          <a:bodyPr wrap="square" rtlCol="0">
            <a:spAutoFit/>
          </a:bodyPr>
          <a:lstStyle/>
          <a:p>
            <a:pPr algn="ctr"/>
            <a:r>
              <a:rPr lang="en-CA" b="1" i="1" dirty="0">
                <a:solidFill>
                  <a:schemeClr val="bg1"/>
                </a:solidFill>
              </a:rPr>
              <a:t>Distinguishability</a:t>
            </a:r>
            <a:r>
              <a:rPr lang="en-CA" dirty="0">
                <a:solidFill>
                  <a:schemeClr val="bg1"/>
                </a:solidFill>
              </a:rPr>
              <a:t> – of cases in the dataset </a:t>
            </a:r>
          </a:p>
        </p:txBody>
      </p:sp>
      <p:sp>
        <p:nvSpPr>
          <p:cNvPr id="6" name="TextBox 5">
            <a:extLst>
              <a:ext uri="{FF2B5EF4-FFF2-40B4-BE49-F238E27FC236}">
                <a16:creationId xmlns:a16="http://schemas.microsoft.com/office/drawing/2014/main" id="{4D8811CF-81CB-409C-AA59-9906F366873A}"/>
              </a:ext>
            </a:extLst>
          </p:cNvPr>
          <p:cNvSpPr txBox="1"/>
          <p:nvPr/>
        </p:nvSpPr>
        <p:spPr>
          <a:xfrm>
            <a:off x="950655" y="4773789"/>
            <a:ext cx="5622989" cy="646331"/>
          </a:xfrm>
          <a:prstGeom prst="rect">
            <a:avLst/>
          </a:prstGeom>
          <a:solidFill>
            <a:srgbClr val="C00000"/>
          </a:solidFill>
          <a:scene3d>
            <a:camera prst="orthographicFront"/>
            <a:lightRig rig="threePt" dir="t"/>
          </a:scene3d>
          <a:sp3d>
            <a:bevelT w="114300" prst="artDeco"/>
          </a:sp3d>
        </p:spPr>
        <p:txBody>
          <a:bodyPr wrap="square" rtlCol="0">
            <a:spAutoFit/>
          </a:bodyPr>
          <a:lstStyle/>
          <a:p>
            <a:pPr algn="ctr"/>
            <a:r>
              <a:rPr lang="en-CA" b="1" i="1" dirty="0">
                <a:solidFill>
                  <a:schemeClr val="bg1"/>
                </a:solidFill>
              </a:rPr>
              <a:t>Theoretical re-identifiability </a:t>
            </a:r>
            <a:r>
              <a:rPr lang="en-CA" i="1" dirty="0">
                <a:solidFill>
                  <a:schemeClr val="bg1"/>
                </a:solidFill>
              </a:rPr>
              <a:t>– of distinguishable cases in the dataset</a:t>
            </a:r>
            <a:endParaRPr lang="en-CA" dirty="0">
              <a:solidFill>
                <a:schemeClr val="bg1"/>
              </a:solidFill>
            </a:endParaRPr>
          </a:p>
        </p:txBody>
      </p:sp>
      <p:sp>
        <p:nvSpPr>
          <p:cNvPr id="7" name="TextBox 6">
            <a:extLst>
              <a:ext uri="{FF2B5EF4-FFF2-40B4-BE49-F238E27FC236}">
                <a16:creationId xmlns:a16="http://schemas.microsoft.com/office/drawing/2014/main" id="{073B0178-A2B2-4BB2-B35B-9AE929F8F3B0}"/>
              </a:ext>
            </a:extLst>
          </p:cNvPr>
          <p:cNvSpPr txBox="1"/>
          <p:nvPr/>
        </p:nvSpPr>
        <p:spPr>
          <a:xfrm>
            <a:off x="950656" y="6261510"/>
            <a:ext cx="5622988" cy="369332"/>
          </a:xfrm>
          <a:prstGeom prst="rect">
            <a:avLst/>
          </a:prstGeom>
          <a:solidFill>
            <a:srgbClr val="660066"/>
          </a:solidFill>
          <a:scene3d>
            <a:camera prst="orthographicFront"/>
            <a:lightRig rig="threePt" dir="t"/>
          </a:scene3d>
          <a:sp3d>
            <a:bevelT w="114300" prst="artDeco"/>
          </a:sp3d>
        </p:spPr>
        <p:txBody>
          <a:bodyPr wrap="square" rtlCol="0">
            <a:spAutoFit/>
          </a:bodyPr>
          <a:lstStyle/>
          <a:p>
            <a:pPr algn="ctr"/>
            <a:r>
              <a:rPr lang="en-CA" b="1" i="1" dirty="0">
                <a:solidFill>
                  <a:schemeClr val="bg1"/>
                </a:solidFill>
              </a:rPr>
              <a:t>Pragmatic/contextualized risk </a:t>
            </a:r>
            <a:r>
              <a:rPr lang="en-CA" i="1" dirty="0">
                <a:solidFill>
                  <a:schemeClr val="bg1"/>
                </a:solidFill>
              </a:rPr>
              <a:t>– for re-identification</a:t>
            </a:r>
            <a:endParaRPr lang="en-CA" dirty="0">
              <a:solidFill>
                <a:schemeClr val="bg1"/>
              </a:solidFill>
            </a:endParaRPr>
          </a:p>
        </p:txBody>
      </p:sp>
      <p:sp>
        <p:nvSpPr>
          <p:cNvPr id="3" name="Rectangle 2">
            <a:extLst>
              <a:ext uri="{FF2B5EF4-FFF2-40B4-BE49-F238E27FC236}">
                <a16:creationId xmlns:a16="http://schemas.microsoft.com/office/drawing/2014/main" id="{1B7D4C0E-17E9-4352-A01E-424E20847353}"/>
              </a:ext>
            </a:extLst>
          </p:cNvPr>
          <p:cNvSpPr/>
          <p:nvPr/>
        </p:nvSpPr>
        <p:spPr>
          <a:xfrm>
            <a:off x="505617" y="5612825"/>
            <a:ext cx="6743318" cy="1219333"/>
          </a:xfrm>
          <a:prstGeom prst="rect">
            <a:avLst/>
          </a:prstGeom>
          <a:noFill/>
          <a:ln w="5715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74F435DF-6A26-4BE8-A550-CA205C897D1D}"/>
              </a:ext>
            </a:extLst>
          </p:cNvPr>
          <p:cNvSpPr txBox="1"/>
          <p:nvPr/>
        </p:nvSpPr>
        <p:spPr>
          <a:xfrm rot="16200000">
            <a:off x="-1616748" y="3504128"/>
            <a:ext cx="3735161" cy="369332"/>
          </a:xfrm>
          <a:prstGeom prst="rect">
            <a:avLst/>
          </a:prstGeom>
          <a:solidFill>
            <a:srgbClr val="FFC000"/>
          </a:solidFill>
          <a:scene3d>
            <a:camera prst="orthographicFront"/>
            <a:lightRig rig="threePt" dir="t"/>
          </a:scene3d>
          <a:sp3d>
            <a:bevelT/>
          </a:sp3d>
        </p:spPr>
        <p:txBody>
          <a:bodyPr wrap="square" rtlCol="0">
            <a:spAutoFit/>
          </a:bodyPr>
          <a:lstStyle/>
          <a:p>
            <a:pPr algn="ctr"/>
            <a:r>
              <a:rPr lang="en-CA" b="1" i="1" dirty="0"/>
              <a:t>Possibility </a:t>
            </a:r>
          </a:p>
        </p:txBody>
      </p:sp>
      <p:sp>
        <p:nvSpPr>
          <p:cNvPr id="9" name="TextBox 8">
            <a:extLst>
              <a:ext uri="{FF2B5EF4-FFF2-40B4-BE49-F238E27FC236}">
                <a16:creationId xmlns:a16="http://schemas.microsoft.com/office/drawing/2014/main" id="{813AA4CD-FFD2-48FA-923E-AF6C790E78F5}"/>
              </a:ext>
            </a:extLst>
          </p:cNvPr>
          <p:cNvSpPr txBox="1"/>
          <p:nvPr/>
        </p:nvSpPr>
        <p:spPr>
          <a:xfrm rot="16200000">
            <a:off x="-369050" y="6027608"/>
            <a:ext cx="1239768" cy="369332"/>
          </a:xfrm>
          <a:prstGeom prst="rect">
            <a:avLst/>
          </a:prstGeom>
          <a:solidFill>
            <a:srgbClr val="660066"/>
          </a:solidFill>
          <a:scene3d>
            <a:camera prst="orthographicFront"/>
            <a:lightRig rig="threePt" dir="t"/>
          </a:scene3d>
          <a:sp3d>
            <a:bevelT w="114300" prst="artDeco"/>
          </a:sp3d>
        </p:spPr>
        <p:txBody>
          <a:bodyPr wrap="square" rtlCol="0">
            <a:spAutoFit/>
          </a:bodyPr>
          <a:lstStyle>
            <a:defPPr>
              <a:defRPr lang="en-US"/>
            </a:defPPr>
            <a:lvl1pPr algn="ctr">
              <a:defRPr b="1" i="1">
                <a:solidFill>
                  <a:schemeClr val="bg1"/>
                </a:solidFill>
              </a:defRPr>
            </a:lvl1pPr>
          </a:lstStyle>
          <a:p>
            <a:r>
              <a:rPr lang="en-CA" dirty="0"/>
              <a:t>Risk</a:t>
            </a:r>
          </a:p>
        </p:txBody>
      </p:sp>
      <p:sp>
        <p:nvSpPr>
          <p:cNvPr id="11" name="Arrow: Down 10">
            <a:extLst>
              <a:ext uri="{FF2B5EF4-FFF2-40B4-BE49-F238E27FC236}">
                <a16:creationId xmlns:a16="http://schemas.microsoft.com/office/drawing/2014/main" id="{979495FF-3B1F-41E1-A889-E23EE501A52C}"/>
              </a:ext>
            </a:extLst>
          </p:cNvPr>
          <p:cNvSpPr/>
          <p:nvPr/>
        </p:nvSpPr>
        <p:spPr>
          <a:xfrm>
            <a:off x="2799917" y="3006105"/>
            <a:ext cx="316752" cy="639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Down 11">
            <a:extLst>
              <a:ext uri="{FF2B5EF4-FFF2-40B4-BE49-F238E27FC236}">
                <a16:creationId xmlns:a16="http://schemas.microsoft.com/office/drawing/2014/main" id="{5E18D6B1-6895-48E1-9C1C-A4B3E4377ED2}"/>
              </a:ext>
            </a:extLst>
          </p:cNvPr>
          <p:cNvSpPr/>
          <p:nvPr/>
        </p:nvSpPr>
        <p:spPr>
          <a:xfrm>
            <a:off x="4096931" y="3001891"/>
            <a:ext cx="316752" cy="639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Down 12">
            <a:extLst>
              <a:ext uri="{FF2B5EF4-FFF2-40B4-BE49-F238E27FC236}">
                <a16:creationId xmlns:a16="http://schemas.microsoft.com/office/drawing/2014/main" id="{587CF4AE-CC0E-4BFD-BCE8-445A12D187AB}"/>
              </a:ext>
            </a:extLst>
          </p:cNvPr>
          <p:cNvSpPr/>
          <p:nvPr/>
        </p:nvSpPr>
        <p:spPr>
          <a:xfrm>
            <a:off x="4807554" y="3001891"/>
            <a:ext cx="316752" cy="639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Down 13">
            <a:extLst>
              <a:ext uri="{FF2B5EF4-FFF2-40B4-BE49-F238E27FC236}">
                <a16:creationId xmlns:a16="http://schemas.microsoft.com/office/drawing/2014/main" id="{13DCA418-82FF-47AA-A9A2-4E30E7CA6A8D}"/>
              </a:ext>
            </a:extLst>
          </p:cNvPr>
          <p:cNvSpPr/>
          <p:nvPr/>
        </p:nvSpPr>
        <p:spPr>
          <a:xfrm>
            <a:off x="6097411" y="3001892"/>
            <a:ext cx="316752" cy="35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Hexagon 14">
            <a:extLst>
              <a:ext uri="{FF2B5EF4-FFF2-40B4-BE49-F238E27FC236}">
                <a16:creationId xmlns:a16="http://schemas.microsoft.com/office/drawing/2014/main" id="{FC4F53B6-4C04-419A-93AE-4733600A09E3}"/>
              </a:ext>
            </a:extLst>
          </p:cNvPr>
          <p:cNvSpPr/>
          <p:nvPr/>
        </p:nvSpPr>
        <p:spPr>
          <a:xfrm>
            <a:off x="6097411" y="3361475"/>
            <a:ext cx="316752" cy="273062"/>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Down 15">
            <a:extLst>
              <a:ext uri="{FF2B5EF4-FFF2-40B4-BE49-F238E27FC236}">
                <a16:creationId xmlns:a16="http://schemas.microsoft.com/office/drawing/2014/main" id="{39870AB2-51BB-486F-82FE-9FC7AD42D816}"/>
              </a:ext>
            </a:extLst>
          </p:cNvPr>
          <p:cNvSpPr/>
          <p:nvPr/>
        </p:nvSpPr>
        <p:spPr>
          <a:xfrm>
            <a:off x="3470834" y="3001892"/>
            <a:ext cx="316752" cy="35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Hexagon 16">
            <a:extLst>
              <a:ext uri="{FF2B5EF4-FFF2-40B4-BE49-F238E27FC236}">
                <a16:creationId xmlns:a16="http://schemas.microsoft.com/office/drawing/2014/main" id="{8D6A0288-9AB7-4232-903A-7F739AE3595D}"/>
              </a:ext>
            </a:extLst>
          </p:cNvPr>
          <p:cNvSpPr/>
          <p:nvPr/>
        </p:nvSpPr>
        <p:spPr>
          <a:xfrm>
            <a:off x="3470834" y="3361475"/>
            <a:ext cx="316752" cy="273062"/>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ADC81692-A587-43E6-96CB-C97A197C69A3}"/>
              </a:ext>
            </a:extLst>
          </p:cNvPr>
          <p:cNvGrpSpPr/>
          <p:nvPr/>
        </p:nvGrpSpPr>
        <p:grpSpPr>
          <a:xfrm>
            <a:off x="1580945" y="3004823"/>
            <a:ext cx="316752" cy="632645"/>
            <a:chOff x="2892426" y="2239892"/>
            <a:chExt cx="316752" cy="632645"/>
          </a:xfrm>
        </p:grpSpPr>
        <p:sp>
          <p:nvSpPr>
            <p:cNvPr id="22" name="Arrow: Down 21">
              <a:extLst>
                <a:ext uri="{FF2B5EF4-FFF2-40B4-BE49-F238E27FC236}">
                  <a16:creationId xmlns:a16="http://schemas.microsoft.com/office/drawing/2014/main" id="{718B9ADB-B3C3-446D-A214-A8D9E5974F67}"/>
                </a:ext>
              </a:extLst>
            </p:cNvPr>
            <p:cNvSpPr/>
            <p:nvPr/>
          </p:nvSpPr>
          <p:spPr>
            <a:xfrm>
              <a:off x="2892426" y="2239892"/>
              <a:ext cx="316752" cy="355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Hexagon 22">
              <a:extLst>
                <a:ext uri="{FF2B5EF4-FFF2-40B4-BE49-F238E27FC236}">
                  <a16:creationId xmlns:a16="http://schemas.microsoft.com/office/drawing/2014/main" id="{9777461F-7E21-49B2-9D6A-16D17BD5751E}"/>
                </a:ext>
              </a:extLst>
            </p:cNvPr>
            <p:cNvSpPr/>
            <p:nvPr/>
          </p:nvSpPr>
          <p:spPr>
            <a:xfrm>
              <a:off x="2892426" y="2599475"/>
              <a:ext cx="316752" cy="273062"/>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6" name="Straight Arrow Connector 25">
            <a:extLst>
              <a:ext uri="{FF2B5EF4-FFF2-40B4-BE49-F238E27FC236}">
                <a16:creationId xmlns:a16="http://schemas.microsoft.com/office/drawing/2014/main" id="{F6943E62-5E65-46E2-BCA7-B8701A7FFFFF}"/>
              </a:ext>
            </a:extLst>
          </p:cNvPr>
          <p:cNvCxnSpPr>
            <a:cxnSpLocks/>
            <a:stCxn id="24" idx="1"/>
          </p:cNvCxnSpPr>
          <p:nvPr/>
        </p:nvCxnSpPr>
        <p:spPr>
          <a:xfrm flipH="1">
            <a:off x="6481226" y="3268965"/>
            <a:ext cx="345132" cy="17283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Arrow: Down 27">
            <a:extLst>
              <a:ext uri="{FF2B5EF4-FFF2-40B4-BE49-F238E27FC236}">
                <a16:creationId xmlns:a16="http://schemas.microsoft.com/office/drawing/2014/main" id="{BE0369E6-11FD-4ACD-BEDD-03B143147030}"/>
              </a:ext>
            </a:extLst>
          </p:cNvPr>
          <p:cNvSpPr/>
          <p:nvPr/>
        </p:nvSpPr>
        <p:spPr>
          <a:xfrm>
            <a:off x="4096931" y="4007069"/>
            <a:ext cx="316752" cy="7320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Arrow: Down 28">
            <a:extLst>
              <a:ext uri="{FF2B5EF4-FFF2-40B4-BE49-F238E27FC236}">
                <a16:creationId xmlns:a16="http://schemas.microsoft.com/office/drawing/2014/main" id="{E822DD6F-4872-4CA1-9BAE-268D8977D92B}"/>
              </a:ext>
            </a:extLst>
          </p:cNvPr>
          <p:cNvSpPr/>
          <p:nvPr/>
        </p:nvSpPr>
        <p:spPr>
          <a:xfrm>
            <a:off x="4807554" y="4007070"/>
            <a:ext cx="316752" cy="733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Hexagon 30">
            <a:extLst>
              <a:ext uri="{FF2B5EF4-FFF2-40B4-BE49-F238E27FC236}">
                <a16:creationId xmlns:a16="http://schemas.microsoft.com/office/drawing/2014/main" id="{2FFEF895-0A36-4998-9DBD-E61065903E57}"/>
              </a:ext>
            </a:extLst>
          </p:cNvPr>
          <p:cNvSpPr/>
          <p:nvPr/>
        </p:nvSpPr>
        <p:spPr>
          <a:xfrm>
            <a:off x="5456061" y="4487304"/>
            <a:ext cx="316752" cy="266947"/>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 name="Group 33">
            <a:extLst>
              <a:ext uri="{FF2B5EF4-FFF2-40B4-BE49-F238E27FC236}">
                <a16:creationId xmlns:a16="http://schemas.microsoft.com/office/drawing/2014/main" id="{B931E7B1-3D5B-4D46-9B54-380AB0D1DDFE}"/>
              </a:ext>
            </a:extLst>
          </p:cNvPr>
          <p:cNvGrpSpPr/>
          <p:nvPr/>
        </p:nvGrpSpPr>
        <p:grpSpPr>
          <a:xfrm>
            <a:off x="2181226" y="4026121"/>
            <a:ext cx="316752" cy="734245"/>
            <a:chOff x="2892426" y="2138292"/>
            <a:chExt cx="316752" cy="734245"/>
          </a:xfrm>
        </p:grpSpPr>
        <p:sp>
          <p:nvSpPr>
            <p:cNvPr id="35" name="Arrow: Down 34">
              <a:extLst>
                <a:ext uri="{FF2B5EF4-FFF2-40B4-BE49-F238E27FC236}">
                  <a16:creationId xmlns:a16="http://schemas.microsoft.com/office/drawing/2014/main" id="{D558BD4E-D531-4336-9FC0-95902F4A8E48}"/>
                </a:ext>
              </a:extLst>
            </p:cNvPr>
            <p:cNvSpPr/>
            <p:nvPr/>
          </p:nvSpPr>
          <p:spPr>
            <a:xfrm>
              <a:off x="2892426" y="2138292"/>
              <a:ext cx="316752" cy="447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Hexagon 35">
              <a:extLst>
                <a:ext uri="{FF2B5EF4-FFF2-40B4-BE49-F238E27FC236}">
                  <a16:creationId xmlns:a16="http://schemas.microsoft.com/office/drawing/2014/main" id="{F874DF82-974C-400D-9D83-0FBDA6EB2C07}"/>
                </a:ext>
              </a:extLst>
            </p:cNvPr>
            <p:cNvSpPr/>
            <p:nvPr/>
          </p:nvSpPr>
          <p:spPr>
            <a:xfrm>
              <a:off x="2892426" y="2599475"/>
              <a:ext cx="316752" cy="273062"/>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0" name="Arrow: Down 39">
            <a:extLst>
              <a:ext uri="{FF2B5EF4-FFF2-40B4-BE49-F238E27FC236}">
                <a16:creationId xmlns:a16="http://schemas.microsoft.com/office/drawing/2014/main" id="{435CE21D-0D6B-4957-8E87-B0DF8A707C10}"/>
              </a:ext>
            </a:extLst>
          </p:cNvPr>
          <p:cNvSpPr/>
          <p:nvPr/>
        </p:nvSpPr>
        <p:spPr>
          <a:xfrm>
            <a:off x="2209137" y="3013233"/>
            <a:ext cx="316752" cy="639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Arrow: Down 41">
            <a:extLst>
              <a:ext uri="{FF2B5EF4-FFF2-40B4-BE49-F238E27FC236}">
                <a16:creationId xmlns:a16="http://schemas.microsoft.com/office/drawing/2014/main" id="{C991F626-AA48-47C6-9279-D7E04499C999}"/>
              </a:ext>
            </a:extLst>
          </p:cNvPr>
          <p:cNvSpPr/>
          <p:nvPr/>
        </p:nvSpPr>
        <p:spPr>
          <a:xfrm>
            <a:off x="5448409" y="2995057"/>
            <a:ext cx="316752" cy="639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Arrow: Down 42">
            <a:extLst>
              <a:ext uri="{FF2B5EF4-FFF2-40B4-BE49-F238E27FC236}">
                <a16:creationId xmlns:a16="http://schemas.microsoft.com/office/drawing/2014/main" id="{7A848879-809C-4E63-9DDA-57566B4FDFAF}"/>
              </a:ext>
            </a:extLst>
          </p:cNvPr>
          <p:cNvSpPr/>
          <p:nvPr/>
        </p:nvSpPr>
        <p:spPr>
          <a:xfrm>
            <a:off x="5448409" y="4001249"/>
            <a:ext cx="316752" cy="486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6" name="Straight Arrow Connector 45">
            <a:extLst>
              <a:ext uri="{FF2B5EF4-FFF2-40B4-BE49-F238E27FC236}">
                <a16:creationId xmlns:a16="http://schemas.microsoft.com/office/drawing/2014/main" id="{6107F3FA-2566-4EDF-BC5E-5F5A49F6CE67}"/>
              </a:ext>
            </a:extLst>
          </p:cNvPr>
          <p:cNvCxnSpPr>
            <a:cxnSpLocks/>
            <a:stCxn id="45" idx="1"/>
          </p:cNvCxnSpPr>
          <p:nvPr/>
        </p:nvCxnSpPr>
        <p:spPr>
          <a:xfrm flipH="1">
            <a:off x="5812807" y="4303457"/>
            <a:ext cx="982748" cy="3344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0FE28D8-D545-405B-8532-840F59A1DDBB}"/>
              </a:ext>
            </a:extLst>
          </p:cNvPr>
          <p:cNvCxnSpPr>
            <a:cxnSpLocks/>
            <a:stCxn id="59" idx="1"/>
          </p:cNvCxnSpPr>
          <p:nvPr/>
        </p:nvCxnSpPr>
        <p:spPr>
          <a:xfrm flipH="1">
            <a:off x="5183908" y="6034648"/>
            <a:ext cx="1626925" cy="6457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Arrow: Down 61">
            <a:extLst>
              <a:ext uri="{FF2B5EF4-FFF2-40B4-BE49-F238E27FC236}">
                <a16:creationId xmlns:a16="http://schemas.microsoft.com/office/drawing/2014/main" id="{3341143F-6CCF-4B56-A72E-884CB2DE6ECE}"/>
              </a:ext>
            </a:extLst>
          </p:cNvPr>
          <p:cNvSpPr/>
          <p:nvPr/>
        </p:nvSpPr>
        <p:spPr>
          <a:xfrm>
            <a:off x="2772035" y="4008083"/>
            <a:ext cx="316752" cy="757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63">
            <a:extLst>
              <a:ext uri="{FF2B5EF4-FFF2-40B4-BE49-F238E27FC236}">
                <a16:creationId xmlns:a16="http://schemas.microsoft.com/office/drawing/2014/main" id="{7A434066-4269-4699-B943-278532D18588}"/>
              </a:ext>
            </a:extLst>
          </p:cNvPr>
          <p:cNvSpPr/>
          <p:nvPr/>
        </p:nvSpPr>
        <p:spPr>
          <a:xfrm>
            <a:off x="505617" y="1821212"/>
            <a:ext cx="6675098" cy="373516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Arrow: Down 43">
            <a:extLst>
              <a:ext uri="{FF2B5EF4-FFF2-40B4-BE49-F238E27FC236}">
                <a16:creationId xmlns:a16="http://schemas.microsoft.com/office/drawing/2014/main" id="{CFBAD0DE-3ACA-4253-AAE7-9BFD04C4C337}"/>
              </a:ext>
            </a:extLst>
          </p:cNvPr>
          <p:cNvSpPr/>
          <p:nvPr/>
        </p:nvSpPr>
        <p:spPr>
          <a:xfrm>
            <a:off x="2778489" y="5439659"/>
            <a:ext cx="316752" cy="8218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TextBox 62">
            <a:extLst>
              <a:ext uri="{FF2B5EF4-FFF2-40B4-BE49-F238E27FC236}">
                <a16:creationId xmlns:a16="http://schemas.microsoft.com/office/drawing/2014/main" id="{2FCF22A3-0C2E-4453-9250-C899D62AD518}"/>
              </a:ext>
            </a:extLst>
          </p:cNvPr>
          <p:cNvSpPr txBox="1"/>
          <p:nvPr/>
        </p:nvSpPr>
        <p:spPr>
          <a:xfrm>
            <a:off x="1958375" y="5651492"/>
            <a:ext cx="1772775" cy="307777"/>
          </a:xfrm>
          <a:prstGeom prst="rect">
            <a:avLst/>
          </a:prstGeom>
          <a:solidFill>
            <a:srgbClr val="C00000"/>
          </a:solidFill>
        </p:spPr>
        <p:txBody>
          <a:bodyPr wrap="square" rtlCol="0">
            <a:spAutoFit/>
          </a:bodyPr>
          <a:lstStyle/>
          <a:p>
            <a:pPr algn="ctr"/>
            <a:r>
              <a:rPr lang="en-CA" sz="1400" dirty="0">
                <a:solidFill>
                  <a:schemeClr val="bg1"/>
                </a:solidFill>
              </a:rPr>
              <a:t>For how many cases?</a:t>
            </a:r>
          </a:p>
        </p:txBody>
      </p:sp>
      <p:grpSp>
        <p:nvGrpSpPr>
          <p:cNvPr id="52" name="Group 51">
            <a:extLst>
              <a:ext uri="{FF2B5EF4-FFF2-40B4-BE49-F238E27FC236}">
                <a16:creationId xmlns:a16="http://schemas.microsoft.com/office/drawing/2014/main" id="{AF37BEFB-86B0-46E1-8E3E-E762D67A11EC}"/>
              </a:ext>
            </a:extLst>
          </p:cNvPr>
          <p:cNvGrpSpPr/>
          <p:nvPr/>
        </p:nvGrpSpPr>
        <p:grpSpPr>
          <a:xfrm>
            <a:off x="4096931" y="5433223"/>
            <a:ext cx="316752" cy="815184"/>
            <a:chOff x="2892426" y="2057353"/>
            <a:chExt cx="316752" cy="815184"/>
          </a:xfrm>
        </p:grpSpPr>
        <p:sp>
          <p:nvSpPr>
            <p:cNvPr id="53" name="Arrow: Down 52">
              <a:extLst>
                <a:ext uri="{FF2B5EF4-FFF2-40B4-BE49-F238E27FC236}">
                  <a16:creationId xmlns:a16="http://schemas.microsoft.com/office/drawing/2014/main" id="{FE0AD6C5-76C8-4016-AB2D-FA4A8CF9EB90}"/>
                </a:ext>
              </a:extLst>
            </p:cNvPr>
            <p:cNvSpPr/>
            <p:nvPr/>
          </p:nvSpPr>
          <p:spPr>
            <a:xfrm>
              <a:off x="2892426" y="2057353"/>
              <a:ext cx="316752" cy="528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Hexagon 53">
              <a:extLst>
                <a:ext uri="{FF2B5EF4-FFF2-40B4-BE49-F238E27FC236}">
                  <a16:creationId xmlns:a16="http://schemas.microsoft.com/office/drawing/2014/main" id="{0801D9BB-CD4C-41D1-8293-3DED728AA219}"/>
                </a:ext>
              </a:extLst>
            </p:cNvPr>
            <p:cNvSpPr/>
            <p:nvPr/>
          </p:nvSpPr>
          <p:spPr>
            <a:xfrm>
              <a:off x="2892426" y="2599475"/>
              <a:ext cx="316752" cy="273062"/>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5" name="Group 54">
            <a:extLst>
              <a:ext uri="{FF2B5EF4-FFF2-40B4-BE49-F238E27FC236}">
                <a16:creationId xmlns:a16="http://schemas.microsoft.com/office/drawing/2014/main" id="{BB488A68-B883-4A19-904F-89147F0BA1B8}"/>
              </a:ext>
            </a:extLst>
          </p:cNvPr>
          <p:cNvGrpSpPr/>
          <p:nvPr/>
        </p:nvGrpSpPr>
        <p:grpSpPr>
          <a:xfrm>
            <a:off x="4821392" y="5413269"/>
            <a:ext cx="316752" cy="835138"/>
            <a:chOff x="2892426" y="2037399"/>
            <a:chExt cx="316752" cy="835138"/>
          </a:xfrm>
        </p:grpSpPr>
        <p:sp>
          <p:nvSpPr>
            <p:cNvPr id="56" name="Arrow: Down 55">
              <a:extLst>
                <a:ext uri="{FF2B5EF4-FFF2-40B4-BE49-F238E27FC236}">
                  <a16:creationId xmlns:a16="http://schemas.microsoft.com/office/drawing/2014/main" id="{194542FD-B4E4-4150-BCE0-1100A3650759}"/>
                </a:ext>
              </a:extLst>
            </p:cNvPr>
            <p:cNvSpPr/>
            <p:nvPr/>
          </p:nvSpPr>
          <p:spPr>
            <a:xfrm>
              <a:off x="2892426" y="2037399"/>
              <a:ext cx="316752" cy="5486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Hexagon 56">
              <a:extLst>
                <a:ext uri="{FF2B5EF4-FFF2-40B4-BE49-F238E27FC236}">
                  <a16:creationId xmlns:a16="http://schemas.microsoft.com/office/drawing/2014/main" id="{E1DF6B2A-0A95-4C82-B910-AEAA03AB714A}"/>
                </a:ext>
              </a:extLst>
            </p:cNvPr>
            <p:cNvSpPr/>
            <p:nvPr/>
          </p:nvSpPr>
          <p:spPr>
            <a:xfrm>
              <a:off x="2892426" y="2599475"/>
              <a:ext cx="316752" cy="273062"/>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4" name="TextBox 23">
            <a:extLst>
              <a:ext uri="{FF2B5EF4-FFF2-40B4-BE49-F238E27FC236}">
                <a16:creationId xmlns:a16="http://schemas.microsoft.com/office/drawing/2014/main" id="{104E0900-1735-43DC-9440-60B7488997B8}"/>
              </a:ext>
            </a:extLst>
          </p:cNvPr>
          <p:cNvSpPr txBox="1"/>
          <p:nvPr/>
        </p:nvSpPr>
        <p:spPr>
          <a:xfrm>
            <a:off x="6826358" y="3007355"/>
            <a:ext cx="1924860" cy="523220"/>
          </a:xfrm>
          <a:prstGeom prst="rect">
            <a:avLst/>
          </a:prstGeom>
          <a:solidFill>
            <a:srgbClr val="500000"/>
          </a:solidFill>
        </p:spPr>
        <p:txBody>
          <a:bodyPr wrap="square" rtlCol="0">
            <a:spAutoFit/>
          </a:bodyPr>
          <a:lstStyle/>
          <a:p>
            <a:pPr algn="ctr"/>
            <a:r>
              <a:rPr lang="en-CA" sz="1400" dirty="0">
                <a:solidFill>
                  <a:schemeClr val="bg1"/>
                </a:solidFill>
              </a:rPr>
              <a:t>“Limiting collection” – of characteristics</a:t>
            </a:r>
          </a:p>
        </p:txBody>
      </p:sp>
      <p:sp>
        <p:nvSpPr>
          <p:cNvPr id="45" name="TextBox 44">
            <a:extLst>
              <a:ext uri="{FF2B5EF4-FFF2-40B4-BE49-F238E27FC236}">
                <a16:creationId xmlns:a16="http://schemas.microsoft.com/office/drawing/2014/main" id="{4AD823B0-4701-4BAB-AEF7-7B88EDDCD899}"/>
              </a:ext>
            </a:extLst>
          </p:cNvPr>
          <p:cNvSpPr txBox="1"/>
          <p:nvPr/>
        </p:nvSpPr>
        <p:spPr>
          <a:xfrm>
            <a:off x="6795555" y="3934125"/>
            <a:ext cx="1953907" cy="738664"/>
          </a:xfrm>
          <a:prstGeom prst="rect">
            <a:avLst/>
          </a:prstGeom>
          <a:solidFill>
            <a:srgbClr val="500000"/>
          </a:solidFill>
        </p:spPr>
        <p:txBody>
          <a:bodyPr wrap="square" rtlCol="0">
            <a:spAutoFit/>
          </a:bodyPr>
          <a:lstStyle/>
          <a:p>
            <a:pPr algn="ctr"/>
            <a:r>
              <a:rPr lang="en-CA" sz="1400" dirty="0">
                <a:solidFill>
                  <a:schemeClr val="bg1"/>
                </a:solidFill>
              </a:rPr>
              <a:t>Contents in the Dataset that do not map onto contents in the “wild”</a:t>
            </a:r>
          </a:p>
        </p:txBody>
      </p:sp>
      <p:sp>
        <p:nvSpPr>
          <p:cNvPr id="65" name="TextBox 64">
            <a:extLst>
              <a:ext uri="{FF2B5EF4-FFF2-40B4-BE49-F238E27FC236}">
                <a16:creationId xmlns:a16="http://schemas.microsoft.com/office/drawing/2014/main" id="{8F05DC1B-0EBB-4209-B690-B7AE3ED568DE}"/>
              </a:ext>
            </a:extLst>
          </p:cNvPr>
          <p:cNvSpPr txBox="1"/>
          <p:nvPr/>
        </p:nvSpPr>
        <p:spPr>
          <a:xfrm>
            <a:off x="66166" y="32543"/>
            <a:ext cx="8883650" cy="1631216"/>
          </a:xfrm>
          <a:prstGeom prst="rect">
            <a:avLst/>
          </a:prstGeom>
          <a:noFill/>
        </p:spPr>
        <p:txBody>
          <a:bodyPr wrap="square" rtlCol="0">
            <a:spAutoFit/>
          </a:bodyPr>
          <a:lstStyle/>
          <a:p>
            <a:r>
              <a:rPr lang="en-CA" sz="2000" dirty="0"/>
              <a:t>The basic logic of the model and method: </a:t>
            </a:r>
          </a:p>
          <a:p>
            <a:pPr marL="457200" indent="-457200">
              <a:buAutoNum type="alphaLcParenBoth"/>
            </a:pPr>
            <a:r>
              <a:rPr lang="en-CA" sz="2000" dirty="0"/>
              <a:t>contextualized [lowest-reasonable] assessment of re-identifiability; </a:t>
            </a:r>
          </a:p>
          <a:p>
            <a:pPr marL="457200" indent="-457200">
              <a:buAutoNum type="alphaLcParenBoth"/>
            </a:pPr>
            <a:r>
              <a:rPr lang="en-CA" sz="2000" dirty="0"/>
              <a:t>dimensional reduction based on multiple methods, including ‘hard’ (statistical) and ‘soft’ (contextual) assessment; </a:t>
            </a:r>
          </a:p>
          <a:p>
            <a:pPr marL="457200" indent="-457200">
              <a:buAutoNum type="alphaLcParenBoth"/>
            </a:pPr>
            <a:r>
              <a:rPr lang="en-CA" sz="2000" dirty="0"/>
              <a:t>de-identify data based on this complete contextual assessment.</a:t>
            </a:r>
          </a:p>
        </p:txBody>
      </p:sp>
      <p:sp>
        <p:nvSpPr>
          <p:cNvPr id="66" name="TextBox 65">
            <a:extLst>
              <a:ext uri="{FF2B5EF4-FFF2-40B4-BE49-F238E27FC236}">
                <a16:creationId xmlns:a16="http://schemas.microsoft.com/office/drawing/2014/main" id="{9D26886D-598C-46BE-9957-A781ACC2D65D}"/>
              </a:ext>
            </a:extLst>
          </p:cNvPr>
          <p:cNvSpPr txBox="1"/>
          <p:nvPr/>
        </p:nvSpPr>
        <p:spPr>
          <a:xfrm>
            <a:off x="6801905" y="1717978"/>
            <a:ext cx="1953907" cy="1169551"/>
          </a:xfrm>
          <a:prstGeom prst="rect">
            <a:avLst/>
          </a:prstGeom>
          <a:solidFill>
            <a:srgbClr val="500000"/>
          </a:solidFill>
        </p:spPr>
        <p:txBody>
          <a:bodyPr wrap="square" rtlCol="0">
            <a:spAutoFit/>
          </a:bodyPr>
          <a:lstStyle/>
          <a:p>
            <a:pPr algn="ctr"/>
            <a:r>
              <a:rPr lang="en-CA" sz="1400" dirty="0">
                <a:solidFill>
                  <a:schemeClr val="bg1"/>
                </a:solidFill>
              </a:rPr>
              <a:t>Beyond Unique Identifiers - can people be singled out on the basis of their characteristics?</a:t>
            </a:r>
          </a:p>
        </p:txBody>
      </p:sp>
      <p:cxnSp>
        <p:nvCxnSpPr>
          <p:cNvPr id="68" name="Straight Arrow Connector 67">
            <a:extLst>
              <a:ext uri="{FF2B5EF4-FFF2-40B4-BE49-F238E27FC236}">
                <a16:creationId xmlns:a16="http://schemas.microsoft.com/office/drawing/2014/main" id="{E46851B4-AF1B-4ECD-9400-DB537A86A2D3}"/>
              </a:ext>
            </a:extLst>
          </p:cNvPr>
          <p:cNvCxnSpPr>
            <a:cxnSpLocks/>
            <a:stCxn id="66" idx="1"/>
          </p:cNvCxnSpPr>
          <p:nvPr/>
        </p:nvCxnSpPr>
        <p:spPr>
          <a:xfrm flipH="1">
            <a:off x="5638801" y="2302754"/>
            <a:ext cx="1163104" cy="39119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F049A3B-E724-4015-B6D1-014EB12C2C6E}"/>
              </a:ext>
            </a:extLst>
          </p:cNvPr>
          <p:cNvSpPr txBox="1"/>
          <p:nvPr/>
        </p:nvSpPr>
        <p:spPr>
          <a:xfrm>
            <a:off x="6810833" y="5342150"/>
            <a:ext cx="1953907" cy="1384995"/>
          </a:xfrm>
          <a:prstGeom prst="rect">
            <a:avLst/>
          </a:prstGeom>
          <a:solidFill>
            <a:srgbClr val="500000"/>
          </a:solidFill>
        </p:spPr>
        <p:txBody>
          <a:bodyPr wrap="square" rtlCol="0">
            <a:spAutoFit/>
          </a:bodyPr>
          <a:lstStyle/>
          <a:p>
            <a:pPr algn="ctr"/>
            <a:r>
              <a:rPr lang="en-CA" sz="1400" dirty="0">
                <a:solidFill>
                  <a:schemeClr val="bg1"/>
                </a:solidFill>
              </a:rPr>
              <a:t>Re-identification activity inhibitors - attempt is not “reasonably likely” given technical controls and incentives/ disincentives</a:t>
            </a:r>
          </a:p>
        </p:txBody>
      </p:sp>
      <p:sp>
        <p:nvSpPr>
          <p:cNvPr id="37" name="TextBox 36">
            <a:extLst>
              <a:ext uri="{FF2B5EF4-FFF2-40B4-BE49-F238E27FC236}">
                <a16:creationId xmlns:a16="http://schemas.microsoft.com/office/drawing/2014/main" id="{8957FF62-BA46-4C36-BEEB-0E82A2247718}"/>
              </a:ext>
            </a:extLst>
          </p:cNvPr>
          <p:cNvSpPr txBox="1"/>
          <p:nvPr/>
        </p:nvSpPr>
        <p:spPr>
          <a:xfrm rot="16200000">
            <a:off x="6446666" y="4038256"/>
            <a:ext cx="5008445" cy="369332"/>
          </a:xfrm>
          <a:prstGeom prst="rect">
            <a:avLst/>
          </a:prstGeom>
          <a:solidFill>
            <a:srgbClr val="500000"/>
          </a:solidFill>
        </p:spPr>
        <p:txBody>
          <a:bodyPr wrap="square" rtlCol="0">
            <a:spAutoFit/>
          </a:bodyPr>
          <a:lstStyle/>
          <a:p>
            <a:pPr algn="ctr"/>
            <a:r>
              <a:rPr lang="en-CA" dirty="0">
                <a:solidFill>
                  <a:schemeClr val="bg1"/>
                </a:solidFill>
              </a:rPr>
              <a:t>Filters – ‘Locating’ Risk</a:t>
            </a:r>
          </a:p>
        </p:txBody>
      </p:sp>
      <p:sp>
        <p:nvSpPr>
          <p:cNvPr id="39" name="Oval 38">
            <a:extLst>
              <a:ext uri="{FF2B5EF4-FFF2-40B4-BE49-F238E27FC236}">
                <a16:creationId xmlns:a16="http://schemas.microsoft.com/office/drawing/2014/main" id="{DA4707F3-2415-4446-9C70-C89DA394C07F}"/>
              </a:ext>
            </a:extLst>
          </p:cNvPr>
          <p:cNvSpPr/>
          <p:nvPr/>
        </p:nvSpPr>
        <p:spPr>
          <a:xfrm>
            <a:off x="1580945" y="5439659"/>
            <a:ext cx="2570146" cy="88241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lide Number Placeholder 9">
            <a:extLst>
              <a:ext uri="{FF2B5EF4-FFF2-40B4-BE49-F238E27FC236}">
                <a16:creationId xmlns:a16="http://schemas.microsoft.com/office/drawing/2014/main" id="{E15601D2-0D1F-4734-9D78-38F8D7EEF6E9}"/>
              </a:ext>
            </a:extLst>
          </p:cNvPr>
          <p:cNvSpPr>
            <a:spLocks noGrp="1"/>
          </p:cNvSpPr>
          <p:nvPr>
            <p:ph type="sldNum" sz="quarter" idx="12"/>
          </p:nvPr>
        </p:nvSpPr>
        <p:spPr/>
        <p:txBody>
          <a:bodyPr/>
          <a:lstStyle/>
          <a:p>
            <a:fld id="{E41C2F51-BBCF-4977-9FCF-96B4275C4DA2}" type="slidenum">
              <a:rPr lang="en-CA" smtClean="0"/>
              <a:t>14</a:t>
            </a:fld>
            <a:endParaRPr lang="en-CA"/>
          </a:p>
        </p:txBody>
      </p:sp>
    </p:spTree>
    <p:extLst>
      <p:ext uri="{BB962C8B-B14F-4D97-AF65-F5344CB8AC3E}">
        <p14:creationId xmlns:p14="http://schemas.microsoft.com/office/powerpoint/2010/main" val="672756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443B-3BEB-400C-925A-73DAA161514D}"/>
              </a:ext>
            </a:extLst>
          </p:cNvPr>
          <p:cNvSpPr>
            <a:spLocks noGrp="1"/>
          </p:cNvSpPr>
          <p:nvPr>
            <p:ph type="title"/>
          </p:nvPr>
        </p:nvSpPr>
        <p:spPr/>
        <p:txBody>
          <a:bodyPr>
            <a:normAutofit/>
          </a:bodyPr>
          <a:lstStyle/>
          <a:p>
            <a:pPr algn="ctr"/>
            <a:r>
              <a:rPr lang="en-CA" dirty="0"/>
              <a:t>Unpacking the model</a:t>
            </a:r>
          </a:p>
        </p:txBody>
      </p:sp>
      <p:pic>
        <p:nvPicPr>
          <p:cNvPr id="4098" name="Picture 2" descr="Image result for unpack">
            <a:extLst>
              <a:ext uri="{FF2B5EF4-FFF2-40B4-BE49-F238E27FC236}">
                <a16:creationId xmlns:a16="http://schemas.microsoft.com/office/drawing/2014/main" id="{96EB4476-9400-4F9A-BA51-CD786B130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814" y="1183966"/>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box cutter">
            <a:extLst>
              <a:ext uri="{FF2B5EF4-FFF2-40B4-BE49-F238E27FC236}">
                <a16:creationId xmlns:a16="http://schemas.microsoft.com/office/drawing/2014/main" id="{B5CBE422-2E63-4BE0-98C8-D8037B07B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1998" y="4929958"/>
            <a:ext cx="2762250" cy="16573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44E1578-A382-4238-9EFC-F3D4D69C0A32}"/>
              </a:ext>
            </a:extLst>
          </p:cNvPr>
          <p:cNvSpPr>
            <a:spLocks noGrp="1"/>
          </p:cNvSpPr>
          <p:nvPr>
            <p:ph type="sldNum" sz="quarter" idx="12"/>
          </p:nvPr>
        </p:nvSpPr>
        <p:spPr/>
        <p:txBody>
          <a:bodyPr/>
          <a:lstStyle/>
          <a:p>
            <a:fld id="{E41C2F51-BBCF-4977-9FCF-96B4275C4DA2}" type="slidenum">
              <a:rPr lang="en-CA" smtClean="0"/>
              <a:t>15</a:t>
            </a:fld>
            <a:endParaRPr lang="en-CA"/>
          </a:p>
        </p:txBody>
      </p:sp>
    </p:spTree>
    <p:extLst>
      <p:ext uri="{BB962C8B-B14F-4D97-AF65-F5344CB8AC3E}">
        <p14:creationId xmlns:p14="http://schemas.microsoft.com/office/powerpoint/2010/main" val="1016197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87D0F-9453-45F0-A180-4947B2D49A0A}"/>
              </a:ext>
            </a:extLst>
          </p:cNvPr>
          <p:cNvSpPr txBox="1"/>
          <p:nvPr/>
        </p:nvSpPr>
        <p:spPr>
          <a:xfrm>
            <a:off x="819464" y="509121"/>
            <a:ext cx="7505071" cy="830997"/>
          </a:xfrm>
          <a:prstGeom prst="rect">
            <a:avLst/>
          </a:prstGeom>
          <a:noFill/>
        </p:spPr>
        <p:txBody>
          <a:bodyPr wrap="square" rtlCol="0">
            <a:spAutoFit/>
          </a:bodyPr>
          <a:lstStyle/>
          <a:p>
            <a:pPr algn="ctr"/>
            <a:r>
              <a:rPr lang="en-CA" sz="2400" dirty="0"/>
              <a:t>A bunch of indistinguishable things </a:t>
            </a:r>
          </a:p>
          <a:p>
            <a:pPr algn="ctr"/>
            <a:r>
              <a:rPr lang="en-CA" sz="2400" dirty="0"/>
              <a:t>(no risk for re-identification without a microscope)</a:t>
            </a:r>
          </a:p>
        </p:txBody>
      </p:sp>
      <p:pic>
        <p:nvPicPr>
          <p:cNvPr id="12290" name="Picture 2" descr="Related image">
            <a:extLst>
              <a:ext uri="{FF2B5EF4-FFF2-40B4-BE49-F238E27FC236}">
                <a16:creationId xmlns:a16="http://schemas.microsoft.com/office/drawing/2014/main" id="{C462C36B-F312-464E-9F2E-DCB1DD936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054" y="1699319"/>
            <a:ext cx="6051890" cy="453891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77283D7-D831-40AA-8A0F-B08BE5BC28D1}"/>
              </a:ext>
            </a:extLst>
          </p:cNvPr>
          <p:cNvSpPr>
            <a:spLocks noGrp="1"/>
          </p:cNvSpPr>
          <p:nvPr>
            <p:ph type="sldNum" sz="quarter" idx="12"/>
          </p:nvPr>
        </p:nvSpPr>
        <p:spPr/>
        <p:txBody>
          <a:bodyPr/>
          <a:lstStyle/>
          <a:p>
            <a:fld id="{E41C2F51-BBCF-4977-9FCF-96B4275C4DA2}" type="slidenum">
              <a:rPr lang="en-CA" smtClean="0"/>
              <a:t>16</a:t>
            </a:fld>
            <a:endParaRPr lang="en-CA"/>
          </a:p>
        </p:txBody>
      </p:sp>
    </p:spTree>
    <p:extLst>
      <p:ext uri="{BB962C8B-B14F-4D97-AF65-F5344CB8AC3E}">
        <p14:creationId xmlns:p14="http://schemas.microsoft.com/office/powerpoint/2010/main" val="794295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9738A5-0BE7-4213-8D5D-0D109D6EE15F}"/>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3403893" y="1004639"/>
            <a:ext cx="2038602" cy="1937134"/>
          </a:xfrm>
          <a:prstGeom prst="rect">
            <a:avLst/>
          </a:prstGeom>
        </p:spPr>
      </p:pic>
      <p:sp>
        <p:nvSpPr>
          <p:cNvPr id="7" name="TextBox 6">
            <a:extLst>
              <a:ext uri="{FF2B5EF4-FFF2-40B4-BE49-F238E27FC236}">
                <a16:creationId xmlns:a16="http://schemas.microsoft.com/office/drawing/2014/main" id="{664A59C9-61CC-48C4-8A02-9D99120E9E66}"/>
              </a:ext>
            </a:extLst>
          </p:cNvPr>
          <p:cNvSpPr txBox="1"/>
          <p:nvPr/>
        </p:nvSpPr>
        <p:spPr>
          <a:xfrm flipH="1">
            <a:off x="5623332" y="3451041"/>
            <a:ext cx="192421" cy="79559"/>
          </a:xfrm>
          <a:prstGeom prst="rect">
            <a:avLst/>
          </a:prstGeom>
          <a:noFill/>
        </p:spPr>
        <p:txBody>
          <a:bodyPr wrap="square" rtlCol="0">
            <a:spAutoFit/>
          </a:bodyPr>
          <a:lstStyle/>
          <a:p>
            <a:endParaRPr lang="en-CA" sz="900" dirty="0"/>
          </a:p>
        </p:txBody>
      </p:sp>
      <p:sp>
        <p:nvSpPr>
          <p:cNvPr id="8" name="Rectangle 7">
            <a:extLst>
              <a:ext uri="{FF2B5EF4-FFF2-40B4-BE49-F238E27FC236}">
                <a16:creationId xmlns:a16="http://schemas.microsoft.com/office/drawing/2014/main" id="{C7DCF8C5-52A5-407F-B5FC-514E523F0B17}"/>
              </a:ext>
            </a:extLst>
          </p:cNvPr>
          <p:cNvSpPr/>
          <p:nvPr/>
        </p:nvSpPr>
        <p:spPr>
          <a:xfrm>
            <a:off x="642472" y="651435"/>
            <a:ext cx="1721222" cy="1077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Idiosyncratic [uniquely distinguishing]  features of Natural Person A</a:t>
            </a:r>
          </a:p>
        </p:txBody>
      </p:sp>
      <p:sp>
        <p:nvSpPr>
          <p:cNvPr id="9" name="Rectangle 8">
            <a:extLst>
              <a:ext uri="{FF2B5EF4-FFF2-40B4-BE49-F238E27FC236}">
                <a16:creationId xmlns:a16="http://schemas.microsoft.com/office/drawing/2014/main" id="{B962D688-18D4-420C-9C8C-50EA47AB4B4B}"/>
              </a:ext>
            </a:extLst>
          </p:cNvPr>
          <p:cNvSpPr/>
          <p:nvPr/>
        </p:nvSpPr>
        <p:spPr>
          <a:xfrm>
            <a:off x="636054" y="3375211"/>
            <a:ext cx="1721223" cy="107726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Idiosyncratic [uniquely distinguishing]  features of Natural Person C</a:t>
            </a:r>
          </a:p>
        </p:txBody>
      </p:sp>
      <p:sp>
        <p:nvSpPr>
          <p:cNvPr id="10" name="Rectangle 9">
            <a:extLst>
              <a:ext uri="{FF2B5EF4-FFF2-40B4-BE49-F238E27FC236}">
                <a16:creationId xmlns:a16="http://schemas.microsoft.com/office/drawing/2014/main" id="{EC307DD2-B52D-446B-BDEC-B11F078C5D67}"/>
              </a:ext>
            </a:extLst>
          </p:cNvPr>
          <p:cNvSpPr/>
          <p:nvPr/>
        </p:nvSpPr>
        <p:spPr>
          <a:xfrm>
            <a:off x="636055" y="2065234"/>
            <a:ext cx="1721223" cy="107726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Idiosyncratic [uniquely distinguishing]  features of Natural Person B</a:t>
            </a:r>
          </a:p>
        </p:txBody>
      </p:sp>
      <p:sp>
        <p:nvSpPr>
          <p:cNvPr id="11" name="Rectangle 10">
            <a:extLst>
              <a:ext uri="{FF2B5EF4-FFF2-40B4-BE49-F238E27FC236}">
                <a16:creationId xmlns:a16="http://schemas.microsoft.com/office/drawing/2014/main" id="{FB5E7D87-6B13-4DF5-9B32-BA4BC26B3001}"/>
              </a:ext>
            </a:extLst>
          </p:cNvPr>
          <p:cNvSpPr/>
          <p:nvPr/>
        </p:nvSpPr>
        <p:spPr>
          <a:xfrm>
            <a:off x="3551784" y="3349563"/>
            <a:ext cx="1721223" cy="13968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Cohort Characteristics (features shared by Natural Persons A, B and C)</a:t>
            </a:r>
          </a:p>
        </p:txBody>
      </p:sp>
      <p:grpSp>
        <p:nvGrpSpPr>
          <p:cNvPr id="28" name="Group 27">
            <a:extLst>
              <a:ext uri="{FF2B5EF4-FFF2-40B4-BE49-F238E27FC236}">
                <a16:creationId xmlns:a16="http://schemas.microsoft.com/office/drawing/2014/main" id="{16D02067-BAA2-4BA5-8DFB-361AA4ABBF01}"/>
              </a:ext>
            </a:extLst>
          </p:cNvPr>
          <p:cNvGrpSpPr/>
          <p:nvPr/>
        </p:nvGrpSpPr>
        <p:grpSpPr>
          <a:xfrm>
            <a:off x="4350344" y="5341938"/>
            <a:ext cx="1595718" cy="1419637"/>
            <a:chOff x="2748730" y="5149792"/>
            <a:chExt cx="1595718" cy="1419637"/>
          </a:xfrm>
        </p:grpSpPr>
        <p:pic>
          <p:nvPicPr>
            <p:cNvPr id="23" name="Picture 22">
              <a:extLst>
                <a:ext uri="{FF2B5EF4-FFF2-40B4-BE49-F238E27FC236}">
                  <a16:creationId xmlns:a16="http://schemas.microsoft.com/office/drawing/2014/main" id="{61037704-E9FB-4B9C-95B4-A735DBA681A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88545" y="5149792"/>
              <a:ext cx="1416589" cy="668670"/>
            </a:xfrm>
            <a:prstGeom prst="rect">
              <a:avLst/>
            </a:prstGeom>
          </p:spPr>
        </p:pic>
        <p:sp>
          <p:nvSpPr>
            <p:cNvPr id="24" name="TextBox 23">
              <a:extLst>
                <a:ext uri="{FF2B5EF4-FFF2-40B4-BE49-F238E27FC236}">
                  <a16:creationId xmlns:a16="http://schemas.microsoft.com/office/drawing/2014/main" id="{81C979C8-CDE6-4B80-9DFC-A2A1747249B4}"/>
                </a:ext>
              </a:extLst>
            </p:cNvPr>
            <p:cNvSpPr txBox="1"/>
            <p:nvPr/>
          </p:nvSpPr>
          <p:spPr>
            <a:xfrm>
              <a:off x="2748730" y="5830765"/>
              <a:ext cx="1595718" cy="738664"/>
            </a:xfrm>
            <a:prstGeom prst="rect">
              <a:avLst/>
            </a:prstGeom>
            <a:noFill/>
          </p:spPr>
          <p:txBody>
            <a:bodyPr wrap="square" rtlCol="0">
              <a:spAutoFit/>
            </a:bodyPr>
            <a:lstStyle/>
            <a:p>
              <a:pPr algn="ctr"/>
              <a:r>
                <a:rPr lang="en-CA" sz="1400" dirty="0"/>
                <a:t>Transactions with Health Service System</a:t>
              </a:r>
            </a:p>
          </p:txBody>
        </p:sp>
      </p:grpSp>
      <p:grpSp>
        <p:nvGrpSpPr>
          <p:cNvPr id="27" name="Group 26">
            <a:extLst>
              <a:ext uri="{FF2B5EF4-FFF2-40B4-BE49-F238E27FC236}">
                <a16:creationId xmlns:a16="http://schemas.microsoft.com/office/drawing/2014/main" id="{926732AF-501D-4A99-AE30-803FA589A110}"/>
              </a:ext>
            </a:extLst>
          </p:cNvPr>
          <p:cNvGrpSpPr/>
          <p:nvPr/>
        </p:nvGrpSpPr>
        <p:grpSpPr>
          <a:xfrm>
            <a:off x="2575546" y="5246316"/>
            <a:ext cx="1595718" cy="1498653"/>
            <a:chOff x="857867" y="5096904"/>
            <a:chExt cx="1595718" cy="1498653"/>
          </a:xfrm>
        </p:grpSpPr>
        <p:pic>
          <p:nvPicPr>
            <p:cNvPr id="25" name="Picture 24">
              <a:extLst>
                <a:ext uri="{FF2B5EF4-FFF2-40B4-BE49-F238E27FC236}">
                  <a16:creationId xmlns:a16="http://schemas.microsoft.com/office/drawing/2014/main" id="{01609DFA-DFD9-41F1-AA8B-7B4DC0E3FD95}"/>
                </a:ext>
              </a:extLst>
            </p:cNvPr>
            <p:cNvPicPr>
              <a:picLocks noChangeAspect="1"/>
            </p:cNvPicPr>
            <p:nvPr/>
          </p:nvPicPr>
          <p:blipFill>
            <a:blip r:embed="rId5"/>
            <a:stretch>
              <a:fillRect/>
            </a:stretch>
          </p:blipFill>
          <p:spPr>
            <a:xfrm>
              <a:off x="1154261" y="5096904"/>
              <a:ext cx="964364" cy="948171"/>
            </a:xfrm>
            <a:prstGeom prst="rect">
              <a:avLst/>
            </a:prstGeom>
          </p:spPr>
        </p:pic>
        <p:sp>
          <p:nvSpPr>
            <p:cNvPr id="26" name="TextBox 25">
              <a:extLst>
                <a:ext uri="{FF2B5EF4-FFF2-40B4-BE49-F238E27FC236}">
                  <a16:creationId xmlns:a16="http://schemas.microsoft.com/office/drawing/2014/main" id="{37025803-C7F1-4B28-B260-16218B772D6A}"/>
                </a:ext>
              </a:extLst>
            </p:cNvPr>
            <p:cNvSpPr txBox="1"/>
            <p:nvPr/>
          </p:nvSpPr>
          <p:spPr>
            <a:xfrm>
              <a:off x="857867" y="6072337"/>
              <a:ext cx="1595718" cy="523220"/>
            </a:xfrm>
            <a:prstGeom prst="rect">
              <a:avLst/>
            </a:prstGeom>
            <a:noFill/>
          </p:spPr>
          <p:txBody>
            <a:bodyPr wrap="square" rtlCol="0">
              <a:spAutoFit/>
            </a:bodyPr>
            <a:lstStyle/>
            <a:p>
              <a:pPr algn="ctr"/>
              <a:r>
                <a:rPr lang="en-CA" sz="1400" dirty="0"/>
                <a:t>Clinical/functional status over time</a:t>
              </a:r>
            </a:p>
          </p:txBody>
        </p:sp>
      </p:grpSp>
      <p:grpSp>
        <p:nvGrpSpPr>
          <p:cNvPr id="30" name="Group 29">
            <a:extLst>
              <a:ext uri="{FF2B5EF4-FFF2-40B4-BE49-F238E27FC236}">
                <a16:creationId xmlns:a16="http://schemas.microsoft.com/office/drawing/2014/main" id="{3553ED8D-1D1B-4CD0-8944-97FB4C095DDA}"/>
              </a:ext>
            </a:extLst>
          </p:cNvPr>
          <p:cNvGrpSpPr/>
          <p:nvPr/>
        </p:nvGrpSpPr>
        <p:grpSpPr>
          <a:xfrm>
            <a:off x="6567587" y="2845530"/>
            <a:ext cx="1700620" cy="1750369"/>
            <a:chOff x="4645394" y="5073615"/>
            <a:chExt cx="1700620" cy="1750369"/>
          </a:xfrm>
        </p:grpSpPr>
        <p:pic>
          <p:nvPicPr>
            <p:cNvPr id="2052" name="Picture 4" descr="Image result for homeless person">
              <a:extLst>
                <a:ext uri="{FF2B5EF4-FFF2-40B4-BE49-F238E27FC236}">
                  <a16:creationId xmlns:a16="http://schemas.microsoft.com/office/drawing/2014/main" id="{F4C90F12-7D20-4B2A-8C06-2E144AE1B3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9739" y="5073615"/>
              <a:ext cx="1350603" cy="99872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9B54275A-0A6C-46EB-AC22-3AE5FC4BACA2}"/>
                </a:ext>
              </a:extLst>
            </p:cNvPr>
            <p:cNvSpPr txBox="1"/>
            <p:nvPr/>
          </p:nvSpPr>
          <p:spPr>
            <a:xfrm>
              <a:off x="4645394" y="6085320"/>
              <a:ext cx="1700620" cy="738664"/>
            </a:xfrm>
            <a:prstGeom prst="rect">
              <a:avLst/>
            </a:prstGeom>
            <a:noFill/>
          </p:spPr>
          <p:txBody>
            <a:bodyPr wrap="square" rtlCol="0">
              <a:spAutoFit/>
            </a:bodyPr>
            <a:lstStyle/>
            <a:p>
              <a:pPr algn="ctr"/>
              <a:r>
                <a:rPr lang="en-CA" sz="1400" dirty="0"/>
                <a:t>Distal (non-medical) determinants of health profile</a:t>
              </a:r>
            </a:p>
          </p:txBody>
        </p:sp>
      </p:grpSp>
      <p:grpSp>
        <p:nvGrpSpPr>
          <p:cNvPr id="2049" name="Group 2048">
            <a:extLst>
              <a:ext uri="{FF2B5EF4-FFF2-40B4-BE49-F238E27FC236}">
                <a16:creationId xmlns:a16="http://schemas.microsoft.com/office/drawing/2014/main" id="{248CBA92-6393-4639-A39B-9871314A533B}"/>
              </a:ext>
            </a:extLst>
          </p:cNvPr>
          <p:cNvGrpSpPr/>
          <p:nvPr/>
        </p:nvGrpSpPr>
        <p:grpSpPr>
          <a:xfrm>
            <a:off x="1165628" y="4879512"/>
            <a:ext cx="1058686" cy="1928455"/>
            <a:chOff x="6303926" y="692004"/>
            <a:chExt cx="1058686" cy="1928455"/>
          </a:xfrm>
        </p:grpSpPr>
        <p:sp>
          <p:nvSpPr>
            <p:cNvPr id="31" name="TextBox 30">
              <a:extLst>
                <a:ext uri="{FF2B5EF4-FFF2-40B4-BE49-F238E27FC236}">
                  <a16:creationId xmlns:a16="http://schemas.microsoft.com/office/drawing/2014/main" id="{3A0D7CC7-C601-4ECC-B440-E7CF421EE404}"/>
                </a:ext>
              </a:extLst>
            </p:cNvPr>
            <p:cNvSpPr txBox="1"/>
            <p:nvPr/>
          </p:nvSpPr>
          <p:spPr>
            <a:xfrm>
              <a:off x="6303926" y="2097239"/>
              <a:ext cx="1058686" cy="523220"/>
            </a:xfrm>
            <a:prstGeom prst="rect">
              <a:avLst/>
            </a:prstGeom>
            <a:noFill/>
          </p:spPr>
          <p:txBody>
            <a:bodyPr wrap="square" rtlCol="0">
              <a:spAutoFit/>
            </a:bodyPr>
            <a:lstStyle/>
            <a:p>
              <a:pPr algn="ctr"/>
              <a:r>
                <a:rPr lang="en-CA" sz="1400" dirty="0"/>
                <a:t>Treatment response</a:t>
              </a:r>
            </a:p>
          </p:txBody>
        </p:sp>
        <p:pic>
          <p:nvPicPr>
            <p:cNvPr id="2056" name="Picture 8" descr="Image result for marianne vos">
              <a:extLst>
                <a:ext uri="{FF2B5EF4-FFF2-40B4-BE49-F238E27FC236}">
                  <a16:creationId xmlns:a16="http://schemas.microsoft.com/office/drawing/2014/main" id="{04DA99A6-3F0B-47EF-A6CF-B84697856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6014" y="692004"/>
              <a:ext cx="939303" cy="1398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8" name="Group 2047">
            <a:extLst>
              <a:ext uri="{FF2B5EF4-FFF2-40B4-BE49-F238E27FC236}">
                <a16:creationId xmlns:a16="http://schemas.microsoft.com/office/drawing/2014/main" id="{E15038A1-029B-4AEA-A620-E83F7898853D}"/>
              </a:ext>
            </a:extLst>
          </p:cNvPr>
          <p:cNvGrpSpPr/>
          <p:nvPr/>
        </p:nvGrpSpPr>
        <p:grpSpPr>
          <a:xfrm>
            <a:off x="6507567" y="4763186"/>
            <a:ext cx="1820660" cy="1918252"/>
            <a:chOff x="6833269" y="4632272"/>
            <a:chExt cx="1820660" cy="1918252"/>
          </a:xfrm>
        </p:grpSpPr>
        <p:pic>
          <p:nvPicPr>
            <p:cNvPr id="2054" name="Picture 6" descr="Image result for injection drug use">
              <a:extLst>
                <a:ext uri="{FF2B5EF4-FFF2-40B4-BE49-F238E27FC236}">
                  <a16:creationId xmlns:a16="http://schemas.microsoft.com/office/drawing/2014/main" id="{637CA4D2-10FB-4D6F-9DB6-1B60C4B28D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9173" y="4632272"/>
              <a:ext cx="1448852" cy="96414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12EC2EE-B733-46FC-AA98-92F824020A67}"/>
                </a:ext>
              </a:extLst>
            </p:cNvPr>
            <p:cNvSpPr txBox="1"/>
            <p:nvPr/>
          </p:nvSpPr>
          <p:spPr>
            <a:xfrm>
              <a:off x="6833269" y="5596417"/>
              <a:ext cx="1820660" cy="954107"/>
            </a:xfrm>
            <a:prstGeom prst="rect">
              <a:avLst/>
            </a:prstGeom>
            <a:noFill/>
          </p:spPr>
          <p:txBody>
            <a:bodyPr wrap="square" rtlCol="0">
              <a:spAutoFit/>
            </a:bodyPr>
            <a:lstStyle/>
            <a:p>
              <a:pPr algn="ctr"/>
              <a:r>
                <a:rPr lang="en-CA" sz="1400" dirty="0"/>
                <a:t>Proximal determinants of health (health risk behaviours)</a:t>
              </a:r>
            </a:p>
          </p:txBody>
        </p:sp>
      </p:grpSp>
      <p:pic>
        <p:nvPicPr>
          <p:cNvPr id="41" name="Picture 40" descr="C:\Users\Ken Moselle\AppData\Local\Microsoft\Windows\INetCache\Content.MSO\22F6B77B.tmp">
            <a:extLst>
              <a:ext uri="{FF2B5EF4-FFF2-40B4-BE49-F238E27FC236}">
                <a16:creationId xmlns:a16="http://schemas.microsoft.com/office/drawing/2014/main" id="{EF0517C7-6A6E-445D-94B4-01226B2A7435}"/>
              </a:ext>
            </a:extLst>
          </p:cNvPr>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683023" y="2180432"/>
            <a:ext cx="284140" cy="383241"/>
          </a:xfrm>
          <a:prstGeom prst="rect">
            <a:avLst/>
          </a:prstGeom>
          <a:noFill/>
          <a:ln>
            <a:noFill/>
          </a:ln>
        </p:spPr>
      </p:pic>
      <p:cxnSp>
        <p:nvCxnSpPr>
          <p:cNvPr id="2053" name="Connector: Elbow 2052">
            <a:extLst>
              <a:ext uri="{FF2B5EF4-FFF2-40B4-BE49-F238E27FC236}">
                <a16:creationId xmlns:a16="http://schemas.microsoft.com/office/drawing/2014/main" id="{5D0F11A4-7898-4F8B-AC75-5BB138E669C4}"/>
              </a:ext>
            </a:extLst>
          </p:cNvPr>
          <p:cNvCxnSpPr>
            <a:cxnSpLocks/>
            <a:stCxn id="8" idx="3"/>
          </p:cNvCxnSpPr>
          <p:nvPr/>
        </p:nvCxnSpPr>
        <p:spPr>
          <a:xfrm>
            <a:off x="2363694" y="1190065"/>
            <a:ext cx="1027244" cy="395054"/>
          </a:xfrm>
          <a:prstGeom prst="bentConnector3">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5AD2818-FA03-437C-B056-391F8CFB9C1E}"/>
              </a:ext>
            </a:extLst>
          </p:cNvPr>
          <p:cNvCxnSpPr>
            <a:cxnSpLocks/>
          </p:cNvCxnSpPr>
          <p:nvPr/>
        </p:nvCxnSpPr>
        <p:spPr>
          <a:xfrm flipV="1">
            <a:off x="2370989" y="2180432"/>
            <a:ext cx="1019949" cy="383241"/>
          </a:xfrm>
          <a:prstGeom prst="bentConnector3">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07997D2A-CF70-43D6-A13B-F4257B65AFA9}"/>
              </a:ext>
            </a:extLst>
          </p:cNvPr>
          <p:cNvCxnSpPr>
            <a:cxnSpLocks/>
          </p:cNvCxnSpPr>
          <p:nvPr/>
        </p:nvCxnSpPr>
        <p:spPr>
          <a:xfrm flipV="1">
            <a:off x="2356672" y="2867045"/>
            <a:ext cx="1027849" cy="961999"/>
          </a:xfrm>
          <a:prstGeom prst="bentConnector3">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8" name="Connector: Elbow 2067">
            <a:extLst>
              <a:ext uri="{FF2B5EF4-FFF2-40B4-BE49-F238E27FC236}">
                <a16:creationId xmlns:a16="http://schemas.microsoft.com/office/drawing/2014/main" id="{B77E7E9C-CCF4-40FA-B117-AF7A37863BAE}"/>
              </a:ext>
            </a:extLst>
          </p:cNvPr>
          <p:cNvCxnSpPr/>
          <p:nvPr/>
        </p:nvCxnSpPr>
        <p:spPr>
          <a:xfrm rot="16200000" flipH="1">
            <a:off x="3725793" y="3063625"/>
            <a:ext cx="394930" cy="173908"/>
          </a:xfrm>
          <a:prstGeom prst="bentConnector3">
            <a:avLst/>
          </a:prstGeom>
          <a:ln w="28575">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0" name="Connector: Elbow 2069">
            <a:extLst>
              <a:ext uri="{FF2B5EF4-FFF2-40B4-BE49-F238E27FC236}">
                <a16:creationId xmlns:a16="http://schemas.microsoft.com/office/drawing/2014/main" id="{DEAAB1A1-B99C-4EF2-81D7-69FDC2DF37A0}"/>
              </a:ext>
            </a:extLst>
          </p:cNvPr>
          <p:cNvCxnSpPr>
            <a:endCxn id="11" idx="0"/>
          </p:cNvCxnSpPr>
          <p:nvPr/>
        </p:nvCxnSpPr>
        <p:spPr>
          <a:xfrm rot="16200000" flipH="1">
            <a:off x="4135772" y="3072938"/>
            <a:ext cx="397969" cy="155279"/>
          </a:xfrm>
          <a:prstGeom prst="bentConnector3">
            <a:avLst/>
          </a:prstGeom>
          <a:ln w="28575">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2" name="Connector: Elbow 2071">
            <a:extLst>
              <a:ext uri="{FF2B5EF4-FFF2-40B4-BE49-F238E27FC236}">
                <a16:creationId xmlns:a16="http://schemas.microsoft.com/office/drawing/2014/main" id="{822B2243-EBF8-46EF-84C9-26FE8E2F20B4}"/>
              </a:ext>
            </a:extLst>
          </p:cNvPr>
          <p:cNvCxnSpPr/>
          <p:nvPr/>
        </p:nvCxnSpPr>
        <p:spPr>
          <a:xfrm rot="5400000">
            <a:off x="4493005" y="3090300"/>
            <a:ext cx="372227" cy="91775"/>
          </a:xfrm>
          <a:prstGeom prst="bentConnector3">
            <a:avLst/>
          </a:prstGeom>
          <a:ln w="28575">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4" name="Connector: Elbow 2073">
            <a:extLst>
              <a:ext uri="{FF2B5EF4-FFF2-40B4-BE49-F238E27FC236}">
                <a16:creationId xmlns:a16="http://schemas.microsoft.com/office/drawing/2014/main" id="{8C9E2A06-B29B-47AA-8C26-3FE7960A6C73}"/>
              </a:ext>
            </a:extLst>
          </p:cNvPr>
          <p:cNvCxnSpPr/>
          <p:nvPr/>
        </p:nvCxnSpPr>
        <p:spPr>
          <a:xfrm rot="5400000">
            <a:off x="4841438" y="3065286"/>
            <a:ext cx="373746" cy="140284"/>
          </a:xfrm>
          <a:prstGeom prst="bentConnector3">
            <a:avLst/>
          </a:prstGeom>
          <a:ln w="28575">
            <a:solidFill>
              <a:schemeClr val="accent5">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6" name="Connector: Elbow 2075">
            <a:extLst>
              <a:ext uri="{FF2B5EF4-FFF2-40B4-BE49-F238E27FC236}">
                <a16:creationId xmlns:a16="http://schemas.microsoft.com/office/drawing/2014/main" id="{C2D5ABF8-6107-4C55-9A70-ED9D44359F13}"/>
              </a:ext>
            </a:extLst>
          </p:cNvPr>
          <p:cNvCxnSpPr/>
          <p:nvPr/>
        </p:nvCxnSpPr>
        <p:spPr>
          <a:xfrm rot="10800000" flipV="1">
            <a:off x="2147020" y="4047972"/>
            <a:ext cx="1361169" cy="1198344"/>
          </a:xfrm>
          <a:prstGeom prst="bentConnector3">
            <a:avLst/>
          </a:prstGeom>
          <a:ln w="28575">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8" name="Connector: Elbow 2077">
            <a:extLst>
              <a:ext uri="{FF2B5EF4-FFF2-40B4-BE49-F238E27FC236}">
                <a16:creationId xmlns:a16="http://schemas.microsoft.com/office/drawing/2014/main" id="{A2AD3DF7-156A-4B76-9F1B-5062D7D8F05C}"/>
              </a:ext>
            </a:extLst>
          </p:cNvPr>
          <p:cNvCxnSpPr>
            <a:cxnSpLocks/>
            <a:endCxn id="25" idx="0"/>
          </p:cNvCxnSpPr>
          <p:nvPr/>
        </p:nvCxnSpPr>
        <p:spPr>
          <a:xfrm rot="5400000">
            <a:off x="3334127" y="4793639"/>
            <a:ext cx="472673" cy="432681"/>
          </a:xfrm>
          <a:prstGeom prst="bentConnector3">
            <a:avLst>
              <a:gd name="adj1" fmla="val 50000"/>
            </a:avLst>
          </a:prstGeom>
          <a:ln w="28575">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CEDAEF4-8026-4136-8D03-8EA0B8666759}"/>
              </a:ext>
            </a:extLst>
          </p:cNvPr>
          <p:cNvCxnSpPr>
            <a:stCxn id="11" idx="2"/>
            <a:endCxn id="23" idx="0"/>
          </p:cNvCxnSpPr>
          <p:nvPr/>
        </p:nvCxnSpPr>
        <p:spPr>
          <a:xfrm rot="16200000" flipH="1">
            <a:off x="4457647" y="4701130"/>
            <a:ext cx="595557" cy="686058"/>
          </a:xfrm>
          <a:prstGeom prst="bentConnector3">
            <a:avLst/>
          </a:prstGeom>
          <a:ln w="28575">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4B1D001-B112-4D31-A280-730ADB591D68}"/>
              </a:ext>
            </a:extLst>
          </p:cNvPr>
          <p:cNvCxnSpPr>
            <a:cxnSpLocks/>
            <a:endCxn id="2054" idx="1"/>
          </p:cNvCxnSpPr>
          <p:nvPr/>
        </p:nvCxnSpPr>
        <p:spPr>
          <a:xfrm>
            <a:off x="5284546" y="4356129"/>
            <a:ext cx="1408925" cy="889130"/>
          </a:xfrm>
          <a:prstGeom prst="bentConnector3">
            <a:avLst/>
          </a:prstGeom>
          <a:ln w="28575">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27A1E32-DC32-4620-9A9B-BB052039F4A2}"/>
              </a:ext>
            </a:extLst>
          </p:cNvPr>
          <p:cNvCxnSpPr>
            <a:cxnSpLocks/>
            <a:stCxn id="11" idx="3"/>
            <a:endCxn id="2052" idx="1"/>
          </p:cNvCxnSpPr>
          <p:nvPr/>
        </p:nvCxnSpPr>
        <p:spPr>
          <a:xfrm flipV="1">
            <a:off x="5273007" y="3344891"/>
            <a:ext cx="1408925" cy="703081"/>
          </a:xfrm>
          <a:prstGeom prst="bentConnector3">
            <a:avLst/>
          </a:prstGeom>
          <a:ln w="28575">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F658810C-87AD-4250-B838-F6179F04FD85}"/>
              </a:ext>
            </a:extLst>
          </p:cNvPr>
          <p:cNvSpPr/>
          <p:nvPr/>
        </p:nvSpPr>
        <p:spPr>
          <a:xfrm rot="1933913">
            <a:off x="5809209" y="1402254"/>
            <a:ext cx="317473" cy="2166906"/>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66" name="Group 2065">
            <a:extLst>
              <a:ext uri="{FF2B5EF4-FFF2-40B4-BE49-F238E27FC236}">
                <a16:creationId xmlns:a16="http://schemas.microsoft.com/office/drawing/2014/main" id="{5BBA03B4-3959-49A2-809A-6B797C5ADA9C}"/>
              </a:ext>
            </a:extLst>
          </p:cNvPr>
          <p:cNvGrpSpPr/>
          <p:nvPr/>
        </p:nvGrpSpPr>
        <p:grpSpPr>
          <a:xfrm>
            <a:off x="6422199" y="479145"/>
            <a:ext cx="1991397" cy="2413069"/>
            <a:chOff x="6516548" y="377545"/>
            <a:chExt cx="1991397" cy="2413069"/>
          </a:xfrm>
        </p:grpSpPr>
        <p:pic>
          <p:nvPicPr>
            <p:cNvPr id="2058" name="Picture 10" descr="Image result for spuzzum bc">
              <a:extLst>
                <a:ext uri="{FF2B5EF4-FFF2-40B4-BE49-F238E27FC236}">
                  <a16:creationId xmlns:a16="http://schemas.microsoft.com/office/drawing/2014/main" id="{856D0F1E-55EF-4B5A-AB6F-E91215AC25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3117" y="377545"/>
              <a:ext cx="1734577" cy="116059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06AA5CB-5E99-4C11-89D0-3EDAB8172441}"/>
                </a:ext>
              </a:extLst>
            </p:cNvPr>
            <p:cNvSpPr txBox="1"/>
            <p:nvPr/>
          </p:nvSpPr>
          <p:spPr>
            <a:xfrm>
              <a:off x="6516548" y="1621063"/>
              <a:ext cx="1991397" cy="1169551"/>
            </a:xfrm>
            <a:prstGeom prst="rect">
              <a:avLst/>
            </a:prstGeom>
            <a:noFill/>
          </p:spPr>
          <p:txBody>
            <a:bodyPr wrap="square" rtlCol="0">
              <a:spAutoFit/>
            </a:bodyPr>
            <a:lstStyle/>
            <a:p>
              <a:pPr algn="ctr"/>
              <a:r>
                <a:rPr lang="en-CA" sz="1400" dirty="0"/>
                <a:t>Various real-world contexts (potential data re-identification “seemingly innocuous” “slicers and dicers”</a:t>
              </a:r>
            </a:p>
          </p:txBody>
        </p:sp>
      </p:grpSp>
      <p:sp>
        <p:nvSpPr>
          <p:cNvPr id="2" name="TextBox 1">
            <a:extLst>
              <a:ext uri="{FF2B5EF4-FFF2-40B4-BE49-F238E27FC236}">
                <a16:creationId xmlns:a16="http://schemas.microsoft.com/office/drawing/2014/main" id="{9631BB95-F2FE-4477-A1BB-BFD851A89DE8}"/>
              </a:ext>
            </a:extLst>
          </p:cNvPr>
          <p:cNvSpPr txBox="1"/>
          <p:nvPr/>
        </p:nvSpPr>
        <p:spPr>
          <a:xfrm>
            <a:off x="381000" y="69850"/>
            <a:ext cx="5334000" cy="400110"/>
          </a:xfrm>
          <a:prstGeom prst="rect">
            <a:avLst/>
          </a:prstGeom>
          <a:noFill/>
        </p:spPr>
        <p:txBody>
          <a:bodyPr wrap="square" rtlCol="0">
            <a:spAutoFit/>
          </a:bodyPr>
          <a:lstStyle/>
          <a:p>
            <a:r>
              <a:rPr lang="en-CA" sz="2000" dirty="0"/>
              <a:t>People in the World – Possessing Attributes </a:t>
            </a:r>
          </a:p>
        </p:txBody>
      </p:sp>
      <p:sp>
        <p:nvSpPr>
          <p:cNvPr id="3" name="Slide Number Placeholder 2">
            <a:extLst>
              <a:ext uri="{FF2B5EF4-FFF2-40B4-BE49-F238E27FC236}">
                <a16:creationId xmlns:a16="http://schemas.microsoft.com/office/drawing/2014/main" id="{0C9CACC1-569E-43A8-BB7A-4950D03E86FB}"/>
              </a:ext>
            </a:extLst>
          </p:cNvPr>
          <p:cNvSpPr>
            <a:spLocks noGrp="1"/>
          </p:cNvSpPr>
          <p:nvPr>
            <p:ph type="sldNum" sz="quarter" idx="12"/>
          </p:nvPr>
        </p:nvSpPr>
        <p:spPr/>
        <p:txBody>
          <a:bodyPr/>
          <a:lstStyle/>
          <a:p>
            <a:fld id="{E41C2F51-BBCF-4977-9FCF-96B4275C4DA2}" type="slidenum">
              <a:rPr lang="en-CA" smtClean="0"/>
              <a:t>17</a:t>
            </a:fld>
            <a:endParaRPr lang="en-CA"/>
          </a:p>
        </p:txBody>
      </p:sp>
    </p:spTree>
    <p:extLst>
      <p:ext uri="{BB962C8B-B14F-4D97-AF65-F5344CB8AC3E}">
        <p14:creationId xmlns:p14="http://schemas.microsoft.com/office/powerpoint/2010/main" val="835967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9738A5-0BE7-4213-8D5D-0D109D6EE15F}"/>
              </a:ext>
            </a:extLst>
          </p:cNvPr>
          <p:cNvPicPr>
            <a:picLocks noChangeAspect="1"/>
          </p:cNvPicPr>
          <p:nvPr/>
        </p:nvPicPr>
        <p:blipFill>
          <a:blip r:embed="rId2" cstate="hq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3403893" y="1004639"/>
            <a:ext cx="2038602" cy="1937134"/>
          </a:xfrm>
          <a:prstGeom prst="rect">
            <a:avLst/>
          </a:prstGeom>
        </p:spPr>
      </p:pic>
      <p:sp>
        <p:nvSpPr>
          <p:cNvPr id="7" name="TextBox 6">
            <a:extLst>
              <a:ext uri="{FF2B5EF4-FFF2-40B4-BE49-F238E27FC236}">
                <a16:creationId xmlns:a16="http://schemas.microsoft.com/office/drawing/2014/main" id="{664A59C9-61CC-48C4-8A02-9D99120E9E66}"/>
              </a:ext>
            </a:extLst>
          </p:cNvPr>
          <p:cNvSpPr txBox="1"/>
          <p:nvPr/>
        </p:nvSpPr>
        <p:spPr>
          <a:xfrm flipH="1">
            <a:off x="5623332" y="3451041"/>
            <a:ext cx="192421" cy="79559"/>
          </a:xfrm>
          <a:prstGeom prst="rect">
            <a:avLst/>
          </a:prstGeom>
          <a:noFill/>
        </p:spPr>
        <p:txBody>
          <a:bodyPr wrap="square" rtlCol="0">
            <a:spAutoFit/>
          </a:bodyPr>
          <a:lstStyle/>
          <a:p>
            <a:endParaRPr lang="en-CA" sz="900" dirty="0"/>
          </a:p>
        </p:txBody>
      </p:sp>
      <p:sp>
        <p:nvSpPr>
          <p:cNvPr id="8" name="Rectangle 7">
            <a:extLst>
              <a:ext uri="{FF2B5EF4-FFF2-40B4-BE49-F238E27FC236}">
                <a16:creationId xmlns:a16="http://schemas.microsoft.com/office/drawing/2014/main" id="{C7DCF8C5-52A5-407F-B5FC-514E523F0B17}"/>
              </a:ext>
            </a:extLst>
          </p:cNvPr>
          <p:cNvSpPr/>
          <p:nvPr/>
        </p:nvSpPr>
        <p:spPr>
          <a:xfrm>
            <a:off x="642472" y="651435"/>
            <a:ext cx="1721222" cy="1077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Idiosyncratic [uniquely distinguishing]  features of Natural Person A</a:t>
            </a:r>
          </a:p>
        </p:txBody>
      </p:sp>
      <p:sp>
        <p:nvSpPr>
          <p:cNvPr id="9" name="Rectangle 8">
            <a:extLst>
              <a:ext uri="{FF2B5EF4-FFF2-40B4-BE49-F238E27FC236}">
                <a16:creationId xmlns:a16="http://schemas.microsoft.com/office/drawing/2014/main" id="{B962D688-18D4-420C-9C8C-50EA47AB4B4B}"/>
              </a:ext>
            </a:extLst>
          </p:cNvPr>
          <p:cNvSpPr/>
          <p:nvPr/>
        </p:nvSpPr>
        <p:spPr>
          <a:xfrm>
            <a:off x="636054" y="3375211"/>
            <a:ext cx="1721223" cy="107726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Idiosyncratic [uniquely distinguishing]  features of Natural Person C</a:t>
            </a:r>
          </a:p>
        </p:txBody>
      </p:sp>
      <p:sp>
        <p:nvSpPr>
          <p:cNvPr id="10" name="Rectangle 9">
            <a:extLst>
              <a:ext uri="{FF2B5EF4-FFF2-40B4-BE49-F238E27FC236}">
                <a16:creationId xmlns:a16="http://schemas.microsoft.com/office/drawing/2014/main" id="{EC307DD2-B52D-446B-BDEC-B11F078C5D67}"/>
              </a:ext>
            </a:extLst>
          </p:cNvPr>
          <p:cNvSpPr/>
          <p:nvPr/>
        </p:nvSpPr>
        <p:spPr>
          <a:xfrm>
            <a:off x="636055" y="2065234"/>
            <a:ext cx="1721223" cy="107726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Idiosyncratic [uniquely distinguishing]  features of Natural Person B</a:t>
            </a:r>
          </a:p>
        </p:txBody>
      </p:sp>
      <p:sp>
        <p:nvSpPr>
          <p:cNvPr id="11" name="Rectangle 10">
            <a:extLst>
              <a:ext uri="{FF2B5EF4-FFF2-40B4-BE49-F238E27FC236}">
                <a16:creationId xmlns:a16="http://schemas.microsoft.com/office/drawing/2014/main" id="{FB5E7D87-6B13-4DF5-9B32-BA4BC26B3001}"/>
              </a:ext>
            </a:extLst>
          </p:cNvPr>
          <p:cNvSpPr/>
          <p:nvPr/>
        </p:nvSpPr>
        <p:spPr>
          <a:xfrm>
            <a:off x="3551784" y="3349563"/>
            <a:ext cx="1721223" cy="1396818"/>
          </a:xfrm>
          <a:prstGeom prst="rect">
            <a:avLst/>
          </a:prstGeom>
          <a:solidFill>
            <a:srgbClr val="FF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Cohort Characteristics (features shared by Natural Persons A, B and C)</a:t>
            </a:r>
          </a:p>
        </p:txBody>
      </p:sp>
      <p:grpSp>
        <p:nvGrpSpPr>
          <p:cNvPr id="28" name="Group 27">
            <a:extLst>
              <a:ext uri="{FF2B5EF4-FFF2-40B4-BE49-F238E27FC236}">
                <a16:creationId xmlns:a16="http://schemas.microsoft.com/office/drawing/2014/main" id="{16D02067-BAA2-4BA5-8DFB-361AA4ABBF01}"/>
              </a:ext>
            </a:extLst>
          </p:cNvPr>
          <p:cNvGrpSpPr/>
          <p:nvPr/>
        </p:nvGrpSpPr>
        <p:grpSpPr>
          <a:xfrm>
            <a:off x="4350344" y="5341938"/>
            <a:ext cx="1595718" cy="1419637"/>
            <a:chOff x="2748730" y="5149792"/>
            <a:chExt cx="1595718" cy="1419637"/>
          </a:xfrm>
        </p:grpSpPr>
        <p:pic>
          <p:nvPicPr>
            <p:cNvPr id="23" name="Picture 22">
              <a:extLst>
                <a:ext uri="{FF2B5EF4-FFF2-40B4-BE49-F238E27FC236}">
                  <a16:creationId xmlns:a16="http://schemas.microsoft.com/office/drawing/2014/main" id="{61037704-E9FB-4B9C-95B4-A735DBA681A9}"/>
                </a:ext>
              </a:extLst>
            </p:cNvPr>
            <p:cNvPicPr>
              <a:picLocks noChangeAspect="1"/>
            </p:cNvPicPr>
            <p:nvPr/>
          </p:nvPicPr>
          <p:blipFill>
            <a:blip r:embed="rId4"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88545" y="5149792"/>
              <a:ext cx="1416589" cy="668670"/>
            </a:xfrm>
            <a:prstGeom prst="rect">
              <a:avLst/>
            </a:prstGeom>
          </p:spPr>
        </p:pic>
        <p:sp>
          <p:nvSpPr>
            <p:cNvPr id="24" name="TextBox 23">
              <a:extLst>
                <a:ext uri="{FF2B5EF4-FFF2-40B4-BE49-F238E27FC236}">
                  <a16:creationId xmlns:a16="http://schemas.microsoft.com/office/drawing/2014/main" id="{81C979C8-CDE6-4B80-9DFC-A2A1747249B4}"/>
                </a:ext>
              </a:extLst>
            </p:cNvPr>
            <p:cNvSpPr txBox="1"/>
            <p:nvPr/>
          </p:nvSpPr>
          <p:spPr>
            <a:xfrm>
              <a:off x="2748730" y="5830765"/>
              <a:ext cx="1595718" cy="738664"/>
            </a:xfrm>
            <a:prstGeom prst="rect">
              <a:avLst/>
            </a:prstGeom>
            <a:noFill/>
          </p:spPr>
          <p:txBody>
            <a:bodyPr wrap="square" rtlCol="0">
              <a:spAutoFit/>
            </a:bodyPr>
            <a:lstStyle/>
            <a:p>
              <a:pPr algn="ctr"/>
              <a:r>
                <a:rPr lang="en-CA" sz="1400" dirty="0"/>
                <a:t>Transactions with Health Service System</a:t>
              </a:r>
            </a:p>
          </p:txBody>
        </p:sp>
      </p:grpSp>
      <p:grpSp>
        <p:nvGrpSpPr>
          <p:cNvPr id="27" name="Group 26">
            <a:extLst>
              <a:ext uri="{FF2B5EF4-FFF2-40B4-BE49-F238E27FC236}">
                <a16:creationId xmlns:a16="http://schemas.microsoft.com/office/drawing/2014/main" id="{926732AF-501D-4A99-AE30-803FA589A110}"/>
              </a:ext>
            </a:extLst>
          </p:cNvPr>
          <p:cNvGrpSpPr/>
          <p:nvPr/>
        </p:nvGrpSpPr>
        <p:grpSpPr>
          <a:xfrm>
            <a:off x="2575546" y="5246316"/>
            <a:ext cx="1595718" cy="1498653"/>
            <a:chOff x="857867" y="5096904"/>
            <a:chExt cx="1595718" cy="1498653"/>
          </a:xfrm>
        </p:grpSpPr>
        <p:pic>
          <p:nvPicPr>
            <p:cNvPr id="25" name="Picture 24">
              <a:extLst>
                <a:ext uri="{FF2B5EF4-FFF2-40B4-BE49-F238E27FC236}">
                  <a16:creationId xmlns:a16="http://schemas.microsoft.com/office/drawing/2014/main" id="{01609DFA-DFD9-41F1-AA8B-7B4DC0E3FD95}"/>
                </a:ext>
              </a:extLst>
            </p:cNvPr>
            <p:cNvPicPr>
              <a:picLocks noChangeAspect="1"/>
            </p:cNvPicPr>
            <p:nvPr/>
          </p:nvPicPr>
          <p:blipFill>
            <a:blip r:embed="rId5">
              <a:duotone>
                <a:schemeClr val="bg2">
                  <a:shade val="45000"/>
                  <a:satMod val="135000"/>
                </a:schemeClr>
                <a:prstClr val="white"/>
              </a:duotone>
            </a:blip>
            <a:stretch>
              <a:fillRect/>
            </a:stretch>
          </p:blipFill>
          <p:spPr>
            <a:xfrm>
              <a:off x="1154261" y="5096904"/>
              <a:ext cx="964364" cy="948171"/>
            </a:xfrm>
            <a:prstGeom prst="rect">
              <a:avLst/>
            </a:prstGeom>
          </p:spPr>
        </p:pic>
        <p:sp>
          <p:nvSpPr>
            <p:cNvPr id="26" name="TextBox 25">
              <a:extLst>
                <a:ext uri="{FF2B5EF4-FFF2-40B4-BE49-F238E27FC236}">
                  <a16:creationId xmlns:a16="http://schemas.microsoft.com/office/drawing/2014/main" id="{37025803-C7F1-4B28-B260-16218B772D6A}"/>
                </a:ext>
              </a:extLst>
            </p:cNvPr>
            <p:cNvSpPr txBox="1"/>
            <p:nvPr/>
          </p:nvSpPr>
          <p:spPr>
            <a:xfrm>
              <a:off x="857867" y="6072337"/>
              <a:ext cx="1595718" cy="523220"/>
            </a:xfrm>
            <a:prstGeom prst="rect">
              <a:avLst/>
            </a:prstGeom>
            <a:noFill/>
          </p:spPr>
          <p:txBody>
            <a:bodyPr wrap="square" rtlCol="0">
              <a:spAutoFit/>
            </a:bodyPr>
            <a:lstStyle/>
            <a:p>
              <a:pPr algn="ctr"/>
              <a:r>
                <a:rPr lang="en-CA" sz="1400" dirty="0"/>
                <a:t>Clinical/functional status over time</a:t>
              </a:r>
            </a:p>
          </p:txBody>
        </p:sp>
      </p:grpSp>
      <p:grpSp>
        <p:nvGrpSpPr>
          <p:cNvPr id="30" name="Group 29">
            <a:extLst>
              <a:ext uri="{FF2B5EF4-FFF2-40B4-BE49-F238E27FC236}">
                <a16:creationId xmlns:a16="http://schemas.microsoft.com/office/drawing/2014/main" id="{3553ED8D-1D1B-4CD0-8944-97FB4C095DDA}"/>
              </a:ext>
            </a:extLst>
          </p:cNvPr>
          <p:cNvGrpSpPr/>
          <p:nvPr/>
        </p:nvGrpSpPr>
        <p:grpSpPr>
          <a:xfrm>
            <a:off x="6567587" y="2845530"/>
            <a:ext cx="1700620" cy="1750369"/>
            <a:chOff x="4645394" y="5073615"/>
            <a:chExt cx="1700620" cy="1750369"/>
          </a:xfrm>
        </p:grpSpPr>
        <p:pic>
          <p:nvPicPr>
            <p:cNvPr id="2052" name="Picture 4" descr="Image result for homeless person">
              <a:extLst>
                <a:ext uri="{FF2B5EF4-FFF2-40B4-BE49-F238E27FC236}">
                  <a16:creationId xmlns:a16="http://schemas.microsoft.com/office/drawing/2014/main" id="{F4C90F12-7D20-4B2A-8C06-2E144AE1B3D0}"/>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59739" y="5073615"/>
              <a:ext cx="1350603" cy="99872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9B54275A-0A6C-46EB-AC22-3AE5FC4BACA2}"/>
                </a:ext>
              </a:extLst>
            </p:cNvPr>
            <p:cNvSpPr txBox="1"/>
            <p:nvPr/>
          </p:nvSpPr>
          <p:spPr>
            <a:xfrm>
              <a:off x="4645394" y="6085320"/>
              <a:ext cx="1700620" cy="738664"/>
            </a:xfrm>
            <a:prstGeom prst="rect">
              <a:avLst/>
            </a:prstGeom>
            <a:noFill/>
          </p:spPr>
          <p:txBody>
            <a:bodyPr wrap="square" rtlCol="0">
              <a:spAutoFit/>
            </a:bodyPr>
            <a:lstStyle/>
            <a:p>
              <a:pPr algn="ctr"/>
              <a:r>
                <a:rPr lang="en-CA" sz="1400" dirty="0"/>
                <a:t>Distal (non-medical) determinants of health profile</a:t>
              </a:r>
            </a:p>
          </p:txBody>
        </p:sp>
      </p:grpSp>
      <p:grpSp>
        <p:nvGrpSpPr>
          <p:cNvPr id="2049" name="Group 2048">
            <a:extLst>
              <a:ext uri="{FF2B5EF4-FFF2-40B4-BE49-F238E27FC236}">
                <a16:creationId xmlns:a16="http://schemas.microsoft.com/office/drawing/2014/main" id="{248CBA92-6393-4639-A39B-9871314A533B}"/>
              </a:ext>
            </a:extLst>
          </p:cNvPr>
          <p:cNvGrpSpPr/>
          <p:nvPr/>
        </p:nvGrpSpPr>
        <p:grpSpPr>
          <a:xfrm>
            <a:off x="1165628" y="4879512"/>
            <a:ext cx="1058686" cy="1928455"/>
            <a:chOff x="6303926" y="692004"/>
            <a:chExt cx="1058686" cy="1928455"/>
          </a:xfrm>
        </p:grpSpPr>
        <p:sp>
          <p:nvSpPr>
            <p:cNvPr id="31" name="TextBox 30">
              <a:extLst>
                <a:ext uri="{FF2B5EF4-FFF2-40B4-BE49-F238E27FC236}">
                  <a16:creationId xmlns:a16="http://schemas.microsoft.com/office/drawing/2014/main" id="{3A0D7CC7-C601-4ECC-B440-E7CF421EE404}"/>
                </a:ext>
              </a:extLst>
            </p:cNvPr>
            <p:cNvSpPr txBox="1"/>
            <p:nvPr/>
          </p:nvSpPr>
          <p:spPr>
            <a:xfrm>
              <a:off x="6303926" y="2097239"/>
              <a:ext cx="1058686" cy="523220"/>
            </a:xfrm>
            <a:prstGeom prst="rect">
              <a:avLst/>
            </a:prstGeom>
            <a:noFill/>
          </p:spPr>
          <p:txBody>
            <a:bodyPr wrap="square" rtlCol="0">
              <a:spAutoFit/>
            </a:bodyPr>
            <a:lstStyle/>
            <a:p>
              <a:pPr algn="ctr"/>
              <a:r>
                <a:rPr lang="en-CA" sz="1400" dirty="0"/>
                <a:t>Treatment response</a:t>
              </a:r>
            </a:p>
          </p:txBody>
        </p:sp>
        <p:pic>
          <p:nvPicPr>
            <p:cNvPr id="2056" name="Picture 8" descr="Image result for marianne vos">
              <a:extLst>
                <a:ext uri="{FF2B5EF4-FFF2-40B4-BE49-F238E27FC236}">
                  <a16:creationId xmlns:a16="http://schemas.microsoft.com/office/drawing/2014/main" id="{04DA99A6-3F0B-47EF-A6CF-B846978565C1}"/>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46014" y="692004"/>
              <a:ext cx="939303" cy="1398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8" name="Group 2047">
            <a:extLst>
              <a:ext uri="{FF2B5EF4-FFF2-40B4-BE49-F238E27FC236}">
                <a16:creationId xmlns:a16="http://schemas.microsoft.com/office/drawing/2014/main" id="{E15038A1-029B-4AEA-A620-E83F7898853D}"/>
              </a:ext>
            </a:extLst>
          </p:cNvPr>
          <p:cNvGrpSpPr/>
          <p:nvPr/>
        </p:nvGrpSpPr>
        <p:grpSpPr>
          <a:xfrm>
            <a:off x="6507567" y="4763186"/>
            <a:ext cx="1820660" cy="1918252"/>
            <a:chOff x="6833269" y="4632272"/>
            <a:chExt cx="1820660" cy="1918252"/>
          </a:xfrm>
        </p:grpSpPr>
        <p:pic>
          <p:nvPicPr>
            <p:cNvPr id="2054" name="Picture 6" descr="Image result for injection drug use">
              <a:extLst>
                <a:ext uri="{FF2B5EF4-FFF2-40B4-BE49-F238E27FC236}">
                  <a16:creationId xmlns:a16="http://schemas.microsoft.com/office/drawing/2014/main" id="{637CA4D2-10FB-4D6F-9DB6-1B60C4B28D5D}"/>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19173" y="4632272"/>
              <a:ext cx="1448852" cy="96414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12EC2EE-B733-46FC-AA98-92F824020A67}"/>
                </a:ext>
              </a:extLst>
            </p:cNvPr>
            <p:cNvSpPr txBox="1"/>
            <p:nvPr/>
          </p:nvSpPr>
          <p:spPr>
            <a:xfrm>
              <a:off x="6833269" y="5596417"/>
              <a:ext cx="1820660" cy="954107"/>
            </a:xfrm>
            <a:prstGeom prst="rect">
              <a:avLst/>
            </a:prstGeom>
            <a:noFill/>
          </p:spPr>
          <p:txBody>
            <a:bodyPr wrap="square" rtlCol="0">
              <a:spAutoFit/>
            </a:bodyPr>
            <a:lstStyle/>
            <a:p>
              <a:pPr algn="ctr"/>
              <a:r>
                <a:rPr lang="en-CA" sz="1400" dirty="0"/>
                <a:t>Proximal determinants of health (health risk behaviours)</a:t>
              </a:r>
            </a:p>
          </p:txBody>
        </p:sp>
      </p:grpSp>
      <p:pic>
        <p:nvPicPr>
          <p:cNvPr id="41" name="Picture 40" descr="C:\Users\Ken Moselle\AppData\Local\Microsoft\Windows\INetCache\Content.MSO\22F6B77B.tmp">
            <a:extLst>
              <a:ext uri="{FF2B5EF4-FFF2-40B4-BE49-F238E27FC236}">
                <a16:creationId xmlns:a16="http://schemas.microsoft.com/office/drawing/2014/main" id="{EF0517C7-6A6E-445D-94B4-01226B2A7435}"/>
              </a:ext>
            </a:extLst>
          </p:cNvPr>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683023" y="2180432"/>
            <a:ext cx="284140" cy="383241"/>
          </a:xfrm>
          <a:prstGeom prst="rect">
            <a:avLst/>
          </a:prstGeom>
          <a:noFill/>
          <a:ln>
            <a:noFill/>
          </a:ln>
        </p:spPr>
      </p:pic>
      <p:cxnSp>
        <p:nvCxnSpPr>
          <p:cNvPr id="2053" name="Connector: Elbow 2052">
            <a:extLst>
              <a:ext uri="{FF2B5EF4-FFF2-40B4-BE49-F238E27FC236}">
                <a16:creationId xmlns:a16="http://schemas.microsoft.com/office/drawing/2014/main" id="{5D0F11A4-7898-4F8B-AC75-5BB138E669C4}"/>
              </a:ext>
            </a:extLst>
          </p:cNvPr>
          <p:cNvCxnSpPr>
            <a:cxnSpLocks/>
            <a:stCxn id="8" idx="3"/>
          </p:cNvCxnSpPr>
          <p:nvPr/>
        </p:nvCxnSpPr>
        <p:spPr>
          <a:xfrm>
            <a:off x="2363694" y="1190065"/>
            <a:ext cx="1027244" cy="395054"/>
          </a:xfrm>
          <a:prstGeom prst="bentConnector3">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5AD2818-FA03-437C-B056-391F8CFB9C1E}"/>
              </a:ext>
            </a:extLst>
          </p:cNvPr>
          <p:cNvCxnSpPr>
            <a:cxnSpLocks/>
          </p:cNvCxnSpPr>
          <p:nvPr/>
        </p:nvCxnSpPr>
        <p:spPr>
          <a:xfrm flipV="1">
            <a:off x="2370989" y="2180432"/>
            <a:ext cx="1019949" cy="383241"/>
          </a:xfrm>
          <a:prstGeom prst="bentConnector3">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07997D2A-CF70-43D6-A13B-F4257B65AFA9}"/>
              </a:ext>
            </a:extLst>
          </p:cNvPr>
          <p:cNvCxnSpPr>
            <a:cxnSpLocks/>
          </p:cNvCxnSpPr>
          <p:nvPr/>
        </p:nvCxnSpPr>
        <p:spPr>
          <a:xfrm flipV="1">
            <a:off x="2356672" y="2867045"/>
            <a:ext cx="1027849" cy="961999"/>
          </a:xfrm>
          <a:prstGeom prst="bentConnector3">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8" name="Connector: Elbow 2067">
            <a:extLst>
              <a:ext uri="{FF2B5EF4-FFF2-40B4-BE49-F238E27FC236}">
                <a16:creationId xmlns:a16="http://schemas.microsoft.com/office/drawing/2014/main" id="{B77E7E9C-CCF4-40FA-B117-AF7A37863BAE}"/>
              </a:ext>
            </a:extLst>
          </p:cNvPr>
          <p:cNvCxnSpPr/>
          <p:nvPr/>
        </p:nvCxnSpPr>
        <p:spPr>
          <a:xfrm rot="16200000" flipH="1">
            <a:off x="3725793" y="3063625"/>
            <a:ext cx="394930" cy="173908"/>
          </a:xfrm>
          <a:prstGeom prst="bentConnector3">
            <a:avLst/>
          </a:prstGeom>
          <a:ln w="28575">
            <a:solidFill>
              <a:srgbClr val="C2DA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0" name="Connector: Elbow 2069">
            <a:extLst>
              <a:ext uri="{FF2B5EF4-FFF2-40B4-BE49-F238E27FC236}">
                <a16:creationId xmlns:a16="http://schemas.microsoft.com/office/drawing/2014/main" id="{DEAAB1A1-B99C-4EF2-81D7-69FDC2DF37A0}"/>
              </a:ext>
            </a:extLst>
          </p:cNvPr>
          <p:cNvCxnSpPr>
            <a:endCxn id="11" idx="0"/>
          </p:cNvCxnSpPr>
          <p:nvPr/>
        </p:nvCxnSpPr>
        <p:spPr>
          <a:xfrm rot="16200000" flipH="1">
            <a:off x="4135772" y="3072938"/>
            <a:ext cx="397969" cy="155279"/>
          </a:xfrm>
          <a:prstGeom prst="bentConnector3">
            <a:avLst/>
          </a:prstGeom>
          <a:ln w="28575">
            <a:solidFill>
              <a:srgbClr val="C2DA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2" name="Connector: Elbow 2071">
            <a:extLst>
              <a:ext uri="{FF2B5EF4-FFF2-40B4-BE49-F238E27FC236}">
                <a16:creationId xmlns:a16="http://schemas.microsoft.com/office/drawing/2014/main" id="{822B2243-EBF8-46EF-84C9-26FE8E2F20B4}"/>
              </a:ext>
            </a:extLst>
          </p:cNvPr>
          <p:cNvCxnSpPr/>
          <p:nvPr/>
        </p:nvCxnSpPr>
        <p:spPr>
          <a:xfrm rot="5400000">
            <a:off x="4493005" y="3090300"/>
            <a:ext cx="372227" cy="91775"/>
          </a:xfrm>
          <a:prstGeom prst="bentConnector3">
            <a:avLst/>
          </a:prstGeom>
          <a:ln w="28575">
            <a:solidFill>
              <a:srgbClr val="C2DA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4" name="Connector: Elbow 2073">
            <a:extLst>
              <a:ext uri="{FF2B5EF4-FFF2-40B4-BE49-F238E27FC236}">
                <a16:creationId xmlns:a16="http://schemas.microsoft.com/office/drawing/2014/main" id="{8C9E2A06-B29B-47AA-8C26-3FE7960A6C73}"/>
              </a:ext>
            </a:extLst>
          </p:cNvPr>
          <p:cNvCxnSpPr/>
          <p:nvPr/>
        </p:nvCxnSpPr>
        <p:spPr>
          <a:xfrm rot="5400000">
            <a:off x="4841438" y="3065286"/>
            <a:ext cx="373746" cy="140284"/>
          </a:xfrm>
          <a:prstGeom prst="bentConnector3">
            <a:avLst/>
          </a:prstGeom>
          <a:ln w="28575">
            <a:solidFill>
              <a:srgbClr val="C2DA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6" name="Connector: Elbow 2075">
            <a:extLst>
              <a:ext uri="{FF2B5EF4-FFF2-40B4-BE49-F238E27FC236}">
                <a16:creationId xmlns:a16="http://schemas.microsoft.com/office/drawing/2014/main" id="{C2D5ABF8-6107-4C55-9A70-ED9D44359F13}"/>
              </a:ext>
            </a:extLst>
          </p:cNvPr>
          <p:cNvCxnSpPr/>
          <p:nvPr/>
        </p:nvCxnSpPr>
        <p:spPr>
          <a:xfrm rot="10800000" flipV="1">
            <a:off x="2147020" y="4047972"/>
            <a:ext cx="1361169" cy="1198344"/>
          </a:xfrm>
          <a:prstGeom prst="bentConnector3">
            <a:avLst/>
          </a:prstGeom>
          <a:ln w="28575">
            <a:solidFill>
              <a:srgbClr val="C2DA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8" name="Connector: Elbow 2077">
            <a:extLst>
              <a:ext uri="{FF2B5EF4-FFF2-40B4-BE49-F238E27FC236}">
                <a16:creationId xmlns:a16="http://schemas.microsoft.com/office/drawing/2014/main" id="{A2AD3DF7-156A-4B76-9F1B-5062D7D8F05C}"/>
              </a:ext>
            </a:extLst>
          </p:cNvPr>
          <p:cNvCxnSpPr>
            <a:cxnSpLocks/>
            <a:endCxn id="25" idx="0"/>
          </p:cNvCxnSpPr>
          <p:nvPr/>
        </p:nvCxnSpPr>
        <p:spPr>
          <a:xfrm rot="5400000">
            <a:off x="3334127" y="4793639"/>
            <a:ext cx="472673" cy="432681"/>
          </a:xfrm>
          <a:prstGeom prst="bentConnector3">
            <a:avLst>
              <a:gd name="adj1" fmla="val 50000"/>
            </a:avLst>
          </a:prstGeom>
          <a:ln w="28575">
            <a:solidFill>
              <a:srgbClr val="C2DA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CEDAEF4-8026-4136-8D03-8EA0B8666759}"/>
              </a:ext>
            </a:extLst>
          </p:cNvPr>
          <p:cNvCxnSpPr>
            <a:stCxn id="11" idx="2"/>
            <a:endCxn id="23" idx="0"/>
          </p:cNvCxnSpPr>
          <p:nvPr/>
        </p:nvCxnSpPr>
        <p:spPr>
          <a:xfrm rot="16200000" flipH="1">
            <a:off x="4457647" y="4701130"/>
            <a:ext cx="595557" cy="686058"/>
          </a:xfrm>
          <a:prstGeom prst="bentConnector3">
            <a:avLst/>
          </a:prstGeom>
          <a:ln w="28575">
            <a:solidFill>
              <a:srgbClr val="C2DA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4B1D001-B112-4D31-A280-730ADB591D68}"/>
              </a:ext>
            </a:extLst>
          </p:cNvPr>
          <p:cNvCxnSpPr>
            <a:cxnSpLocks/>
            <a:endCxn id="2054" idx="1"/>
          </p:cNvCxnSpPr>
          <p:nvPr/>
        </p:nvCxnSpPr>
        <p:spPr>
          <a:xfrm>
            <a:off x="5284546" y="4356129"/>
            <a:ext cx="1408925" cy="889130"/>
          </a:xfrm>
          <a:prstGeom prst="bentConnector3">
            <a:avLst/>
          </a:prstGeom>
          <a:ln w="28575">
            <a:solidFill>
              <a:srgbClr val="C2DA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27A1E32-DC32-4620-9A9B-BB052039F4A2}"/>
              </a:ext>
            </a:extLst>
          </p:cNvPr>
          <p:cNvCxnSpPr>
            <a:cxnSpLocks/>
            <a:stCxn id="11" idx="3"/>
            <a:endCxn id="2052" idx="1"/>
          </p:cNvCxnSpPr>
          <p:nvPr/>
        </p:nvCxnSpPr>
        <p:spPr>
          <a:xfrm flipV="1">
            <a:off x="5273007" y="3344891"/>
            <a:ext cx="1408925" cy="703081"/>
          </a:xfrm>
          <a:prstGeom prst="bentConnector3">
            <a:avLst/>
          </a:prstGeom>
          <a:ln w="28575">
            <a:solidFill>
              <a:srgbClr val="C2DA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F658810C-87AD-4250-B838-F6179F04FD85}"/>
              </a:ext>
            </a:extLst>
          </p:cNvPr>
          <p:cNvSpPr/>
          <p:nvPr/>
        </p:nvSpPr>
        <p:spPr>
          <a:xfrm rot="1933913">
            <a:off x="5809209" y="1402254"/>
            <a:ext cx="317473" cy="2166906"/>
          </a:xfrm>
          <a:prstGeom prst="downArrow">
            <a:avLst/>
          </a:prstGeom>
          <a:solidFill>
            <a:srgbClr val="FFE8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66" name="Group 2065">
            <a:extLst>
              <a:ext uri="{FF2B5EF4-FFF2-40B4-BE49-F238E27FC236}">
                <a16:creationId xmlns:a16="http://schemas.microsoft.com/office/drawing/2014/main" id="{5BBA03B4-3959-49A2-809A-6B797C5ADA9C}"/>
              </a:ext>
            </a:extLst>
          </p:cNvPr>
          <p:cNvGrpSpPr/>
          <p:nvPr/>
        </p:nvGrpSpPr>
        <p:grpSpPr>
          <a:xfrm>
            <a:off x="6422199" y="479145"/>
            <a:ext cx="1991397" cy="2413069"/>
            <a:chOff x="6516548" y="377545"/>
            <a:chExt cx="1991397" cy="2413069"/>
          </a:xfrm>
        </p:grpSpPr>
        <p:pic>
          <p:nvPicPr>
            <p:cNvPr id="2058" name="Picture 10" descr="Image result for spuzzum bc">
              <a:extLst>
                <a:ext uri="{FF2B5EF4-FFF2-40B4-BE49-F238E27FC236}">
                  <a16:creationId xmlns:a16="http://schemas.microsoft.com/office/drawing/2014/main" id="{856D0F1E-55EF-4B5A-AB6F-E91215AC25DA}"/>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43117" y="377545"/>
              <a:ext cx="1734577" cy="116059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06AA5CB-5E99-4C11-89D0-3EDAB8172441}"/>
                </a:ext>
              </a:extLst>
            </p:cNvPr>
            <p:cNvSpPr txBox="1"/>
            <p:nvPr/>
          </p:nvSpPr>
          <p:spPr>
            <a:xfrm>
              <a:off x="6516548" y="1621063"/>
              <a:ext cx="1991397" cy="1169551"/>
            </a:xfrm>
            <a:prstGeom prst="rect">
              <a:avLst/>
            </a:prstGeom>
            <a:noFill/>
          </p:spPr>
          <p:txBody>
            <a:bodyPr wrap="square" rtlCol="0">
              <a:spAutoFit/>
            </a:bodyPr>
            <a:lstStyle/>
            <a:p>
              <a:pPr algn="ctr"/>
              <a:r>
                <a:rPr lang="en-CA" sz="1400" dirty="0"/>
                <a:t>Various real-world contexts (potential data re-identification “seemingly innocuous” “slicers and dicers”</a:t>
              </a:r>
            </a:p>
          </p:txBody>
        </p:sp>
      </p:grpSp>
      <p:sp>
        <p:nvSpPr>
          <p:cNvPr id="2" name="TextBox 1">
            <a:extLst>
              <a:ext uri="{FF2B5EF4-FFF2-40B4-BE49-F238E27FC236}">
                <a16:creationId xmlns:a16="http://schemas.microsoft.com/office/drawing/2014/main" id="{ECCDCD05-A9B8-4B96-990E-FFEF31F8DC08}"/>
              </a:ext>
            </a:extLst>
          </p:cNvPr>
          <p:cNvSpPr txBox="1"/>
          <p:nvPr/>
        </p:nvSpPr>
        <p:spPr>
          <a:xfrm>
            <a:off x="448199" y="840864"/>
            <a:ext cx="2020047" cy="738664"/>
          </a:xfrm>
          <a:prstGeom prst="rect">
            <a:avLst/>
          </a:prstGeom>
          <a:solidFill>
            <a:srgbClr val="FFC000"/>
          </a:solidFill>
        </p:spPr>
        <p:txBody>
          <a:bodyPr wrap="square" rtlCol="0">
            <a:spAutoFit/>
          </a:bodyPr>
          <a:lstStyle/>
          <a:p>
            <a:pPr algn="ctr"/>
            <a:r>
              <a:rPr lang="en-CA" sz="1400" dirty="0"/>
              <a:t>Truly Unique (and of necessity meaningless) Identifier d8f8s2j</a:t>
            </a:r>
          </a:p>
        </p:txBody>
      </p:sp>
      <p:sp>
        <p:nvSpPr>
          <p:cNvPr id="43" name="TextBox 42">
            <a:extLst>
              <a:ext uri="{FF2B5EF4-FFF2-40B4-BE49-F238E27FC236}">
                <a16:creationId xmlns:a16="http://schemas.microsoft.com/office/drawing/2014/main" id="{774A68EE-5DBD-4C50-AF4A-F96464581F92}"/>
              </a:ext>
            </a:extLst>
          </p:cNvPr>
          <p:cNvSpPr txBox="1"/>
          <p:nvPr/>
        </p:nvSpPr>
        <p:spPr>
          <a:xfrm>
            <a:off x="453376" y="2266210"/>
            <a:ext cx="2020047" cy="738664"/>
          </a:xfrm>
          <a:prstGeom prst="rect">
            <a:avLst/>
          </a:prstGeom>
          <a:solidFill>
            <a:srgbClr val="FFC000"/>
          </a:solidFill>
        </p:spPr>
        <p:txBody>
          <a:bodyPr wrap="square" rtlCol="0">
            <a:spAutoFit/>
          </a:bodyPr>
          <a:lstStyle/>
          <a:p>
            <a:pPr algn="ctr"/>
            <a:r>
              <a:rPr lang="en-CA" sz="1400" dirty="0"/>
              <a:t>Truly Unique (and of necessity meaningless) Identifier g9u6q3</a:t>
            </a:r>
          </a:p>
        </p:txBody>
      </p:sp>
      <p:sp>
        <p:nvSpPr>
          <p:cNvPr id="44" name="TextBox 43">
            <a:extLst>
              <a:ext uri="{FF2B5EF4-FFF2-40B4-BE49-F238E27FC236}">
                <a16:creationId xmlns:a16="http://schemas.microsoft.com/office/drawing/2014/main" id="{4E39131A-1F8E-4859-B1C7-226EE3003D29}"/>
              </a:ext>
            </a:extLst>
          </p:cNvPr>
          <p:cNvSpPr txBox="1"/>
          <p:nvPr/>
        </p:nvSpPr>
        <p:spPr>
          <a:xfrm>
            <a:off x="453375" y="3551680"/>
            <a:ext cx="2020047" cy="738664"/>
          </a:xfrm>
          <a:prstGeom prst="rect">
            <a:avLst/>
          </a:prstGeom>
          <a:solidFill>
            <a:srgbClr val="FFC000"/>
          </a:solidFill>
        </p:spPr>
        <p:txBody>
          <a:bodyPr wrap="square" rtlCol="0">
            <a:spAutoFit/>
          </a:bodyPr>
          <a:lstStyle/>
          <a:p>
            <a:pPr algn="ctr"/>
            <a:r>
              <a:rPr lang="en-CA" sz="1400" dirty="0"/>
              <a:t>Truly Unique (and of necessity meaningless) Identifier g9u6q3</a:t>
            </a:r>
          </a:p>
        </p:txBody>
      </p:sp>
      <p:sp>
        <p:nvSpPr>
          <p:cNvPr id="49" name="TextBox 48">
            <a:extLst>
              <a:ext uri="{FF2B5EF4-FFF2-40B4-BE49-F238E27FC236}">
                <a16:creationId xmlns:a16="http://schemas.microsoft.com/office/drawing/2014/main" id="{939C772E-4BC9-4E9E-92EC-4404F1313A57}"/>
              </a:ext>
            </a:extLst>
          </p:cNvPr>
          <p:cNvSpPr txBox="1"/>
          <p:nvPr/>
        </p:nvSpPr>
        <p:spPr>
          <a:xfrm>
            <a:off x="177800" y="44040"/>
            <a:ext cx="6270968" cy="400110"/>
          </a:xfrm>
          <a:prstGeom prst="rect">
            <a:avLst/>
          </a:prstGeom>
          <a:noFill/>
        </p:spPr>
        <p:txBody>
          <a:bodyPr wrap="square" rtlCol="0">
            <a:spAutoFit/>
          </a:bodyPr>
          <a:lstStyle/>
          <a:p>
            <a:r>
              <a:rPr lang="en-CA" sz="2000" dirty="0"/>
              <a:t>Idiosyncratic Features – We can mask these in the dataset.</a:t>
            </a:r>
          </a:p>
        </p:txBody>
      </p:sp>
      <p:sp>
        <p:nvSpPr>
          <p:cNvPr id="3" name="Slide Number Placeholder 2">
            <a:extLst>
              <a:ext uri="{FF2B5EF4-FFF2-40B4-BE49-F238E27FC236}">
                <a16:creationId xmlns:a16="http://schemas.microsoft.com/office/drawing/2014/main" id="{861A7B5D-DD23-4DA4-BE6E-24D361F5C381}"/>
              </a:ext>
            </a:extLst>
          </p:cNvPr>
          <p:cNvSpPr>
            <a:spLocks noGrp="1"/>
          </p:cNvSpPr>
          <p:nvPr>
            <p:ph type="sldNum" sz="quarter" idx="12"/>
          </p:nvPr>
        </p:nvSpPr>
        <p:spPr/>
        <p:txBody>
          <a:bodyPr/>
          <a:lstStyle/>
          <a:p>
            <a:fld id="{E41C2F51-BBCF-4977-9FCF-96B4275C4DA2}" type="slidenum">
              <a:rPr lang="en-CA" smtClean="0"/>
              <a:t>18</a:t>
            </a:fld>
            <a:endParaRPr lang="en-CA"/>
          </a:p>
        </p:txBody>
      </p:sp>
    </p:spTree>
    <p:extLst>
      <p:ext uri="{BB962C8B-B14F-4D97-AF65-F5344CB8AC3E}">
        <p14:creationId xmlns:p14="http://schemas.microsoft.com/office/powerpoint/2010/main" val="89179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9738A5-0BE7-4213-8D5D-0D109D6EE15F}"/>
              </a:ext>
            </a:extLst>
          </p:cNvPr>
          <p:cNvPicPr>
            <a:picLocks noChangeAspect="1"/>
          </p:cNvPicPr>
          <p:nvPr/>
        </p:nvPicPr>
        <p:blipFill>
          <a:blip r:embed="rId2" cstate="hqprint">
            <a:alphaModFix amt="29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3403893" y="1004639"/>
            <a:ext cx="2038602" cy="1937134"/>
          </a:xfrm>
          <a:prstGeom prst="rect">
            <a:avLst/>
          </a:prstGeom>
        </p:spPr>
      </p:pic>
      <p:sp>
        <p:nvSpPr>
          <p:cNvPr id="7" name="TextBox 6">
            <a:extLst>
              <a:ext uri="{FF2B5EF4-FFF2-40B4-BE49-F238E27FC236}">
                <a16:creationId xmlns:a16="http://schemas.microsoft.com/office/drawing/2014/main" id="{664A59C9-61CC-48C4-8A02-9D99120E9E66}"/>
              </a:ext>
            </a:extLst>
          </p:cNvPr>
          <p:cNvSpPr txBox="1"/>
          <p:nvPr/>
        </p:nvSpPr>
        <p:spPr>
          <a:xfrm flipH="1">
            <a:off x="5623332" y="3451041"/>
            <a:ext cx="192421" cy="79559"/>
          </a:xfrm>
          <a:prstGeom prst="rect">
            <a:avLst/>
          </a:prstGeom>
          <a:noFill/>
        </p:spPr>
        <p:txBody>
          <a:bodyPr wrap="square" rtlCol="0">
            <a:spAutoFit/>
          </a:bodyPr>
          <a:lstStyle/>
          <a:p>
            <a:endParaRPr lang="en-CA" sz="900" dirty="0"/>
          </a:p>
        </p:txBody>
      </p:sp>
      <p:sp>
        <p:nvSpPr>
          <p:cNvPr id="8" name="Rectangle 7">
            <a:extLst>
              <a:ext uri="{FF2B5EF4-FFF2-40B4-BE49-F238E27FC236}">
                <a16:creationId xmlns:a16="http://schemas.microsoft.com/office/drawing/2014/main" id="{C7DCF8C5-52A5-407F-B5FC-514E523F0B17}"/>
              </a:ext>
            </a:extLst>
          </p:cNvPr>
          <p:cNvSpPr/>
          <p:nvPr/>
        </p:nvSpPr>
        <p:spPr>
          <a:xfrm>
            <a:off x="642472" y="651435"/>
            <a:ext cx="1721222" cy="1077260"/>
          </a:xfrm>
          <a:prstGeom prst="rect">
            <a:avLst/>
          </a:prstGeom>
          <a:solidFill>
            <a:schemeClr val="accent1">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Idiosyncratic [uniquely distinguishing]  features of Natural Person A</a:t>
            </a:r>
          </a:p>
        </p:txBody>
      </p:sp>
      <p:sp>
        <p:nvSpPr>
          <p:cNvPr id="9" name="Rectangle 8">
            <a:extLst>
              <a:ext uri="{FF2B5EF4-FFF2-40B4-BE49-F238E27FC236}">
                <a16:creationId xmlns:a16="http://schemas.microsoft.com/office/drawing/2014/main" id="{B962D688-18D4-420C-9C8C-50EA47AB4B4B}"/>
              </a:ext>
            </a:extLst>
          </p:cNvPr>
          <p:cNvSpPr/>
          <p:nvPr/>
        </p:nvSpPr>
        <p:spPr>
          <a:xfrm>
            <a:off x="636054" y="3375211"/>
            <a:ext cx="1721223" cy="1077260"/>
          </a:xfrm>
          <a:prstGeom prst="rect">
            <a:avLst/>
          </a:prstGeom>
          <a:solidFill>
            <a:schemeClr val="accent2">
              <a:lumMod val="50000"/>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Idiosyncratic [uniquely distinguishing]  features of Natural Person C</a:t>
            </a:r>
          </a:p>
        </p:txBody>
      </p:sp>
      <p:sp>
        <p:nvSpPr>
          <p:cNvPr id="10" name="Rectangle 9">
            <a:extLst>
              <a:ext uri="{FF2B5EF4-FFF2-40B4-BE49-F238E27FC236}">
                <a16:creationId xmlns:a16="http://schemas.microsoft.com/office/drawing/2014/main" id="{EC307DD2-B52D-446B-BDEC-B11F078C5D67}"/>
              </a:ext>
            </a:extLst>
          </p:cNvPr>
          <p:cNvSpPr/>
          <p:nvPr/>
        </p:nvSpPr>
        <p:spPr>
          <a:xfrm>
            <a:off x="636055" y="2065234"/>
            <a:ext cx="1721223" cy="1077260"/>
          </a:xfrm>
          <a:prstGeom prst="rect">
            <a:avLst/>
          </a:prstGeom>
          <a:solidFill>
            <a:schemeClr val="accent6">
              <a:lumMod val="50000"/>
              <a:alpha val="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Idiosyncratic [uniquely distinguishing]  features of Natural Person B</a:t>
            </a:r>
          </a:p>
        </p:txBody>
      </p:sp>
      <p:sp>
        <p:nvSpPr>
          <p:cNvPr id="11" name="Rectangle 10">
            <a:extLst>
              <a:ext uri="{FF2B5EF4-FFF2-40B4-BE49-F238E27FC236}">
                <a16:creationId xmlns:a16="http://schemas.microsoft.com/office/drawing/2014/main" id="{FB5E7D87-6B13-4DF5-9B32-BA4BC26B3001}"/>
              </a:ext>
            </a:extLst>
          </p:cNvPr>
          <p:cNvSpPr/>
          <p:nvPr/>
        </p:nvSpPr>
        <p:spPr>
          <a:xfrm>
            <a:off x="3551784" y="3349563"/>
            <a:ext cx="1721223" cy="13968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Cohort Characteristics (features shared by Natural Persons A, B and C)</a:t>
            </a:r>
          </a:p>
        </p:txBody>
      </p:sp>
      <p:grpSp>
        <p:nvGrpSpPr>
          <p:cNvPr id="28" name="Group 27">
            <a:extLst>
              <a:ext uri="{FF2B5EF4-FFF2-40B4-BE49-F238E27FC236}">
                <a16:creationId xmlns:a16="http://schemas.microsoft.com/office/drawing/2014/main" id="{16D02067-BAA2-4BA5-8DFB-361AA4ABBF01}"/>
              </a:ext>
            </a:extLst>
          </p:cNvPr>
          <p:cNvGrpSpPr/>
          <p:nvPr/>
        </p:nvGrpSpPr>
        <p:grpSpPr>
          <a:xfrm>
            <a:off x="4350344" y="5341938"/>
            <a:ext cx="1595718" cy="1419637"/>
            <a:chOff x="2748730" y="5149792"/>
            <a:chExt cx="1595718" cy="1419637"/>
          </a:xfrm>
        </p:grpSpPr>
        <p:pic>
          <p:nvPicPr>
            <p:cNvPr id="23" name="Picture 22">
              <a:extLst>
                <a:ext uri="{FF2B5EF4-FFF2-40B4-BE49-F238E27FC236}">
                  <a16:creationId xmlns:a16="http://schemas.microsoft.com/office/drawing/2014/main" id="{61037704-E9FB-4B9C-95B4-A735DBA681A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788545" y="5149792"/>
              <a:ext cx="1416589" cy="668670"/>
            </a:xfrm>
            <a:prstGeom prst="rect">
              <a:avLst/>
            </a:prstGeom>
          </p:spPr>
        </p:pic>
        <p:sp>
          <p:nvSpPr>
            <p:cNvPr id="24" name="TextBox 23">
              <a:extLst>
                <a:ext uri="{FF2B5EF4-FFF2-40B4-BE49-F238E27FC236}">
                  <a16:creationId xmlns:a16="http://schemas.microsoft.com/office/drawing/2014/main" id="{81C979C8-CDE6-4B80-9DFC-A2A1747249B4}"/>
                </a:ext>
              </a:extLst>
            </p:cNvPr>
            <p:cNvSpPr txBox="1"/>
            <p:nvPr/>
          </p:nvSpPr>
          <p:spPr>
            <a:xfrm>
              <a:off x="2748730" y="5830765"/>
              <a:ext cx="1595718" cy="738664"/>
            </a:xfrm>
            <a:prstGeom prst="rect">
              <a:avLst/>
            </a:prstGeom>
            <a:noFill/>
          </p:spPr>
          <p:txBody>
            <a:bodyPr wrap="square" rtlCol="0">
              <a:spAutoFit/>
            </a:bodyPr>
            <a:lstStyle/>
            <a:p>
              <a:pPr algn="ctr"/>
              <a:r>
                <a:rPr lang="en-CA" sz="1400" dirty="0"/>
                <a:t>Transactions with Health Service System</a:t>
              </a:r>
            </a:p>
          </p:txBody>
        </p:sp>
      </p:grpSp>
      <p:grpSp>
        <p:nvGrpSpPr>
          <p:cNvPr id="27" name="Group 26">
            <a:extLst>
              <a:ext uri="{FF2B5EF4-FFF2-40B4-BE49-F238E27FC236}">
                <a16:creationId xmlns:a16="http://schemas.microsoft.com/office/drawing/2014/main" id="{926732AF-501D-4A99-AE30-803FA589A110}"/>
              </a:ext>
            </a:extLst>
          </p:cNvPr>
          <p:cNvGrpSpPr/>
          <p:nvPr/>
        </p:nvGrpSpPr>
        <p:grpSpPr>
          <a:xfrm>
            <a:off x="2575546" y="5246316"/>
            <a:ext cx="1595718" cy="1498653"/>
            <a:chOff x="857867" y="5096904"/>
            <a:chExt cx="1595718" cy="1498653"/>
          </a:xfrm>
        </p:grpSpPr>
        <p:pic>
          <p:nvPicPr>
            <p:cNvPr id="25" name="Picture 24">
              <a:extLst>
                <a:ext uri="{FF2B5EF4-FFF2-40B4-BE49-F238E27FC236}">
                  <a16:creationId xmlns:a16="http://schemas.microsoft.com/office/drawing/2014/main" id="{01609DFA-DFD9-41F1-AA8B-7B4DC0E3FD95}"/>
                </a:ext>
              </a:extLst>
            </p:cNvPr>
            <p:cNvPicPr>
              <a:picLocks noChangeAspect="1"/>
            </p:cNvPicPr>
            <p:nvPr/>
          </p:nvPicPr>
          <p:blipFill>
            <a:blip r:embed="rId5"/>
            <a:stretch>
              <a:fillRect/>
            </a:stretch>
          </p:blipFill>
          <p:spPr>
            <a:xfrm>
              <a:off x="1154261" y="5096904"/>
              <a:ext cx="964364" cy="948171"/>
            </a:xfrm>
            <a:prstGeom prst="rect">
              <a:avLst/>
            </a:prstGeom>
          </p:spPr>
        </p:pic>
        <p:sp>
          <p:nvSpPr>
            <p:cNvPr id="26" name="TextBox 25">
              <a:extLst>
                <a:ext uri="{FF2B5EF4-FFF2-40B4-BE49-F238E27FC236}">
                  <a16:creationId xmlns:a16="http://schemas.microsoft.com/office/drawing/2014/main" id="{37025803-C7F1-4B28-B260-16218B772D6A}"/>
                </a:ext>
              </a:extLst>
            </p:cNvPr>
            <p:cNvSpPr txBox="1"/>
            <p:nvPr/>
          </p:nvSpPr>
          <p:spPr>
            <a:xfrm>
              <a:off x="857867" y="6072337"/>
              <a:ext cx="1595718" cy="523220"/>
            </a:xfrm>
            <a:prstGeom prst="rect">
              <a:avLst/>
            </a:prstGeom>
            <a:noFill/>
          </p:spPr>
          <p:txBody>
            <a:bodyPr wrap="square" rtlCol="0">
              <a:spAutoFit/>
            </a:bodyPr>
            <a:lstStyle/>
            <a:p>
              <a:pPr algn="ctr"/>
              <a:r>
                <a:rPr lang="en-CA" sz="1400" dirty="0"/>
                <a:t>Clinical/functional status over time</a:t>
              </a:r>
            </a:p>
          </p:txBody>
        </p:sp>
      </p:grpSp>
      <p:grpSp>
        <p:nvGrpSpPr>
          <p:cNvPr id="30" name="Group 29">
            <a:extLst>
              <a:ext uri="{FF2B5EF4-FFF2-40B4-BE49-F238E27FC236}">
                <a16:creationId xmlns:a16="http://schemas.microsoft.com/office/drawing/2014/main" id="{3553ED8D-1D1B-4CD0-8944-97FB4C095DDA}"/>
              </a:ext>
            </a:extLst>
          </p:cNvPr>
          <p:cNvGrpSpPr/>
          <p:nvPr/>
        </p:nvGrpSpPr>
        <p:grpSpPr>
          <a:xfrm>
            <a:off x="6567587" y="2845530"/>
            <a:ext cx="1700620" cy="1750369"/>
            <a:chOff x="4645394" y="5073615"/>
            <a:chExt cx="1700620" cy="1750369"/>
          </a:xfrm>
        </p:grpSpPr>
        <p:pic>
          <p:nvPicPr>
            <p:cNvPr id="2052" name="Picture 4" descr="Image result for homeless person">
              <a:extLst>
                <a:ext uri="{FF2B5EF4-FFF2-40B4-BE49-F238E27FC236}">
                  <a16:creationId xmlns:a16="http://schemas.microsoft.com/office/drawing/2014/main" id="{F4C90F12-7D20-4B2A-8C06-2E144AE1B3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9739" y="5073615"/>
              <a:ext cx="1350603" cy="99872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9B54275A-0A6C-46EB-AC22-3AE5FC4BACA2}"/>
                </a:ext>
              </a:extLst>
            </p:cNvPr>
            <p:cNvSpPr txBox="1"/>
            <p:nvPr/>
          </p:nvSpPr>
          <p:spPr>
            <a:xfrm>
              <a:off x="4645394" y="6085320"/>
              <a:ext cx="1700620" cy="738664"/>
            </a:xfrm>
            <a:prstGeom prst="rect">
              <a:avLst/>
            </a:prstGeom>
            <a:noFill/>
          </p:spPr>
          <p:txBody>
            <a:bodyPr wrap="square" rtlCol="0">
              <a:spAutoFit/>
            </a:bodyPr>
            <a:lstStyle/>
            <a:p>
              <a:pPr algn="ctr"/>
              <a:r>
                <a:rPr lang="en-CA" sz="1400" dirty="0"/>
                <a:t>Distal (non-medical) determinants of health profile</a:t>
              </a:r>
            </a:p>
          </p:txBody>
        </p:sp>
      </p:grpSp>
      <p:grpSp>
        <p:nvGrpSpPr>
          <p:cNvPr id="2049" name="Group 2048">
            <a:extLst>
              <a:ext uri="{FF2B5EF4-FFF2-40B4-BE49-F238E27FC236}">
                <a16:creationId xmlns:a16="http://schemas.microsoft.com/office/drawing/2014/main" id="{248CBA92-6393-4639-A39B-9871314A533B}"/>
              </a:ext>
            </a:extLst>
          </p:cNvPr>
          <p:cNvGrpSpPr/>
          <p:nvPr/>
        </p:nvGrpSpPr>
        <p:grpSpPr>
          <a:xfrm>
            <a:off x="1165628" y="4879512"/>
            <a:ext cx="1058686" cy="1928455"/>
            <a:chOff x="6303926" y="692004"/>
            <a:chExt cx="1058686" cy="1928455"/>
          </a:xfrm>
        </p:grpSpPr>
        <p:sp>
          <p:nvSpPr>
            <p:cNvPr id="31" name="TextBox 30">
              <a:extLst>
                <a:ext uri="{FF2B5EF4-FFF2-40B4-BE49-F238E27FC236}">
                  <a16:creationId xmlns:a16="http://schemas.microsoft.com/office/drawing/2014/main" id="{3A0D7CC7-C601-4ECC-B440-E7CF421EE404}"/>
                </a:ext>
              </a:extLst>
            </p:cNvPr>
            <p:cNvSpPr txBox="1"/>
            <p:nvPr/>
          </p:nvSpPr>
          <p:spPr>
            <a:xfrm>
              <a:off x="6303926" y="2097239"/>
              <a:ext cx="1058686" cy="523220"/>
            </a:xfrm>
            <a:prstGeom prst="rect">
              <a:avLst/>
            </a:prstGeom>
            <a:noFill/>
          </p:spPr>
          <p:txBody>
            <a:bodyPr wrap="square" rtlCol="0">
              <a:spAutoFit/>
            </a:bodyPr>
            <a:lstStyle/>
            <a:p>
              <a:pPr algn="ctr"/>
              <a:r>
                <a:rPr lang="en-CA" sz="1400" dirty="0"/>
                <a:t>Treatment response</a:t>
              </a:r>
            </a:p>
          </p:txBody>
        </p:sp>
        <p:pic>
          <p:nvPicPr>
            <p:cNvPr id="2056" name="Picture 8" descr="Image result for marianne vos">
              <a:extLst>
                <a:ext uri="{FF2B5EF4-FFF2-40B4-BE49-F238E27FC236}">
                  <a16:creationId xmlns:a16="http://schemas.microsoft.com/office/drawing/2014/main" id="{04DA99A6-3F0B-47EF-A6CF-B84697856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6014" y="692004"/>
              <a:ext cx="939303" cy="1398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8" name="Group 2047">
            <a:extLst>
              <a:ext uri="{FF2B5EF4-FFF2-40B4-BE49-F238E27FC236}">
                <a16:creationId xmlns:a16="http://schemas.microsoft.com/office/drawing/2014/main" id="{E15038A1-029B-4AEA-A620-E83F7898853D}"/>
              </a:ext>
            </a:extLst>
          </p:cNvPr>
          <p:cNvGrpSpPr/>
          <p:nvPr/>
        </p:nvGrpSpPr>
        <p:grpSpPr>
          <a:xfrm>
            <a:off x="6507567" y="4763186"/>
            <a:ext cx="1820660" cy="1918252"/>
            <a:chOff x="6833269" y="4632272"/>
            <a:chExt cx="1820660" cy="1918252"/>
          </a:xfrm>
        </p:grpSpPr>
        <p:pic>
          <p:nvPicPr>
            <p:cNvPr id="2054" name="Picture 6" descr="Image result for injection drug use">
              <a:extLst>
                <a:ext uri="{FF2B5EF4-FFF2-40B4-BE49-F238E27FC236}">
                  <a16:creationId xmlns:a16="http://schemas.microsoft.com/office/drawing/2014/main" id="{637CA4D2-10FB-4D6F-9DB6-1B60C4B28D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9173" y="4632272"/>
              <a:ext cx="1448852" cy="96414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12EC2EE-B733-46FC-AA98-92F824020A67}"/>
                </a:ext>
              </a:extLst>
            </p:cNvPr>
            <p:cNvSpPr txBox="1"/>
            <p:nvPr/>
          </p:nvSpPr>
          <p:spPr>
            <a:xfrm>
              <a:off x="6833269" y="5596417"/>
              <a:ext cx="1820660" cy="954107"/>
            </a:xfrm>
            <a:prstGeom prst="rect">
              <a:avLst/>
            </a:prstGeom>
            <a:noFill/>
          </p:spPr>
          <p:txBody>
            <a:bodyPr wrap="square" rtlCol="0">
              <a:spAutoFit/>
            </a:bodyPr>
            <a:lstStyle/>
            <a:p>
              <a:pPr algn="ctr"/>
              <a:r>
                <a:rPr lang="en-CA" sz="1400" dirty="0"/>
                <a:t>Proximal determinants of health (health risk behaviours)</a:t>
              </a:r>
            </a:p>
          </p:txBody>
        </p:sp>
      </p:grpSp>
      <p:pic>
        <p:nvPicPr>
          <p:cNvPr id="41" name="Picture 40" descr="C:\Users\Ken Moselle\AppData\Local\Microsoft\Windows\INetCache\Content.MSO\22F6B77B.tmp">
            <a:extLst>
              <a:ext uri="{FF2B5EF4-FFF2-40B4-BE49-F238E27FC236}">
                <a16:creationId xmlns:a16="http://schemas.microsoft.com/office/drawing/2014/main" id="{EF0517C7-6A6E-445D-94B4-01226B2A7435}"/>
              </a:ext>
            </a:extLst>
          </p:cNvPr>
          <p:cNvPicPr/>
          <p:nvPr/>
        </p:nvPicPr>
        <p:blipFill>
          <a:blip r:embed="rId9" cstate="hqprint">
            <a:alphaModFix amt="33000"/>
            <a:extLst>
              <a:ext uri="{28A0092B-C50C-407E-A947-70E740481C1C}">
                <a14:useLocalDpi xmlns:a14="http://schemas.microsoft.com/office/drawing/2010/main" val="0"/>
              </a:ext>
            </a:extLst>
          </a:blip>
          <a:srcRect/>
          <a:stretch>
            <a:fillRect/>
          </a:stretch>
        </p:blipFill>
        <p:spPr bwMode="auto">
          <a:xfrm>
            <a:off x="3683023" y="2180432"/>
            <a:ext cx="284140" cy="383241"/>
          </a:xfrm>
          <a:prstGeom prst="rect">
            <a:avLst/>
          </a:prstGeom>
          <a:noFill/>
          <a:ln>
            <a:noFill/>
          </a:ln>
        </p:spPr>
      </p:pic>
      <p:cxnSp>
        <p:nvCxnSpPr>
          <p:cNvPr id="2053" name="Connector: Elbow 2052">
            <a:extLst>
              <a:ext uri="{FF2B5EF4-FFF2-40B4-BE49-F238E27FC236}">
                <a16:creationId xmlns:a16="http://schemas.microsoft.com/office/drawing/2014/main" id="{5D0F11A4-7898-4F8B-AC75-5BB138E669C4}"/>
              </a:ext>
            </a:extLst>
          </p:cNvPr>
          <p:cNvCxnSpPr>
            <a:cxnSpLocks/>
            <a:stCxn id="8" idx="3"/>
          </p:cNvCxnSpPr>
          <p:nvPr/>
        </p:nvCxnSpPr>
        <p:spPr>
          <a:xfrm>
            <a:off x="2363694" y="1190065"/>
            <a:ext cx="1027244" cy="395054"/>
          </a:xfrm>
          <a:prstGeom prst="bentConnector3">
            <a:avLst/>
          </a:prstGeom>
          <a:ln w="28575">
            <a:solidFill>
              <a:srgbClr val="C00000">
                <a:alpha val="16000"/>
              </a:srgb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5AD2818-FA03-437C-B056-391F8CFB9C1E}"/>
              </a:ext>
            </a:extLst>
          </p:cNvPr>
          <p:cNvCxnSpPr>
            <a:cxnSpLocks/>
          </p:cNvCxnSpPr>
          <p:nvPr/>
        </p:nvCxnSpPr>
        <p:spPr>
          <a:xfrm flipV="1">
            <a:off x="2370989" y="2180432"/>
            <a:ext cx="1019949" cy="383241"/>
          </a:xfrm>
          <a:prstGeom prst="bentConnector3">
            <a:avLst/>
          </a:prstGeom>
          <a:ln w="28575">
            <a:solidFill>
              <a:srgbClr val="C00000">
                <a:alpha val="16000"/>
              </a:srgb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07997D2A-CF70-43D6-A13B-F4257B65AFA9}"/>
              </a:ext>
            </a:extLst>
          </p:cNvPr>
          <p:cNvCxnSpPr>
            <a:cxnSpLocks/>
          </p:cNvCxnSpPr>
          <p:nvPr/>
        </p:nvCxnSpPr>
        <p:spPr>
          <a:xfrm flipV="1">
            <a:off x="2356672" y="2867045"/>
            <a:ext cx="1027849" cy="961999"/>
          </a:xfrm>
          <a:prstGeom prst="bentConnector3">
            <a:avLst/>
          </a:prstGeom>
          <a:ln w="28575">
            <a:solidFill>
              <a:srgbClr val="C00000">
                <a:alpha val="16000"/>
              </a:srgb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8" name="Connector: Elbow 2067">
            <a:extLst>
              <a:ext uri="{FF2B5EF4-FFF2-40B4-BE49-F238E27FC236}">
                <a16:creationId xmlns:a16="http://schemas.microsoft.com/office/drawing/2014/main" id="{B77E7E9C-CCF4-40FA-B117-AF7A37863BAE}"/>
              </a:ext>
            </a:extLst>
          </p:cNvPr>
          <p:cNvCxnSpPr/>
          <p:nvPr/>
        </p:nvCxnSpPr>
        <p:spPr>
          <a:xfrm rot="16200000" flipH="1">
            <a:off x="3725793" y="3063625"/>
            <a:ext cx="394930" cy="173908"/>
          </a:xfrm>
          <a:prstGeom prst="bentConnector3">
            <a:avLst/>
          </a:prstGeom>
          <a:ln w="28575">
            <a:solidFill>
              <a:schemeClr val="accent5">
                <a:lumMod val="50000"/>
                <a:alpha val="18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0" name="Connector: Elbow 2069">
            <a:extLst>
              <a:ext uri="{FF2B5EF4-FFF2-40B4-BE49-F238E27FC236}">
                <a16:creationId xmlns:a16="http://schemas.microsoft.com/office/drawing/2014/main" id="{DEAAB1A1-B99C-4EF2-81D7-69FDC2DF37A0}"/>
              </a:ext>
            </a:extLst>
          </p:cNvPr>
          <p:cNvCxnSpPr>
            <a:endCxn id="11" idx="0"/>
          </p:cNvCxnSpPr>
          <p:nvPr/>
        </p:nvCxnSpPr>
        <p:spPr>
          <a:xfrm rot="16200000" flipH="1">
            <a:off x="4135772" y="3072938"/>
            <a:ext cx="397969" cy="155279"/>
          </a:xfrm>
          <a:prstGeom prst="bentConnector3">
            <a:avLst/>
          </a:prstGeom>
          <a:ln w="28575">
            <a:solidFill>
              <a:schemeClr val="accent5">
                <a:lumMod val="50000"/>
                <a:alpha val="18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2" name="Connector: Elbow 2071">
            <a:extLst>
              <a:ext uri="{FF2B5EF4-FFF2-40B4-BE49-F238E27FC236}">
                <a16:creationId xmlns:a16="http://schemas.microsoft.com/office/drawing/2014/main" id="{822B2243-EBF8-46EF-84C9-26FE8E2F20B4}"/>
              </a:ext>
            </a:extLst>
          </p:cNvPr>
          <p:cNvCxnSpPr/>
          <p:nvPr/>
        </p:nvCxnSpPr>
        <p:spPr>
          <a:xfrm rot="5400000">
            <a:off x="4493005" y="3090300"/>
            <a:ext cx="372227" cy="91775"/>
          </a:xfrm>
          <a:prstGeom prst="bentConnector3">
            <a:avLst/>
          </a:prstGeom>
          <a:ln w="28575">
            <a:solidFill>
              <a:schemeClr val="accent5">
                <a:lumMod val="50000"/>
                <a:alpha val="18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4" name="Connector: Elbow 2073">
            <a:extLst>
              <a:ext uri="{FF2B5EF4-FFF2-40B4-BE49-F238E27FC236}">
                <a16:creationId xmlns:a16="http://schemas.microsoft.com/office/drawing/2014/main" id="{8C9E2A06-B29B-47AA-8C26-3FE7960A6C73}"/>
              </a:ext>
            </a:extLst>
          </p:cNvPr>
          <p:cNvCxnSpPr/>
          <p:nvPr/>
        </p:nvCxnSpPr>
        <p:spPr>
          <a:xfrm rot="5400000">
            <a:off x="4841438" y="3065286"/>
            <a:ext cx="373746" cy="140284"/>
          </a:xfrm>
          <a:prstGeom prst="bentConnector3">
            <a:avLst/>
          </a:prstGeom>
          <a:ln w="28575">
            <a:solidFill>
              <a:schemeClr val="accent5">
                <a:lumMod val="50000"/>
                <a:alpha val="18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6" name="Connector: Elbow 2075">
            <a:extLst>
              <a:ext uri="{FF2B5EF4-FFF2-40B4-BE49-F238E27FC236}">
                <a16:creationId xmlns:a16="http://schemas.microsoft.com/office/drawing/2014/main" id="{C2D5ABF8-6107-4C55-9A70-ED9D44359F13}"/>
              </a:ext>
            </a:extLst>
          </p:cNvPr>
          <p:cNvCxnSpPr/>
          <p:nvPr/>
        </p:nvCxnSpPr>
        <p:spPr>
          <a:xfrm rot="10800000" flipV="1">
            <a:off x="2147020" y="4047972"/>
            <a:ext cx="1361169" cy="1198344"/>
          </a:xfrm>
          <a:prstGeom prst="bentConnector3">
            <a:avLst/>
          </a:prstGeom>
          <a:ln w="28575">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8" name="Connector: Elbow 2077">
            <a:extLst>
              <a:ext uri="{FF2B5EF4-FFF2-40B4-BE49-F238E27FC236}">
                <a16:creationId xmlns:a16="http://schemas.microsoft.com/office/drawing/2014/main" id="{A2AD3DF7-156A-4B76-9F1B-5062D7D8F05C}"/>
              </a:ext>
            </a:extLst>
          </p:cNvPr>
          <p:cNvCxnSpPr>
            <a:cxnSpLocks/>
            <a:endCxn id="25" idx="0"/>
          </p:cNvCxnSpPr>
          <p:nvPr/>
        </p:nvCxnSpPr>
        <p:spPr>
          <a:xfrm rot="5400000">
            <a:off x="3334127" y="4793639"/>
            <a:ext cx="472673" cy="432681"/>
          </a:xfrm>
          <a:prstGeom prst="bentConnector3">
            <a:avLst>
              <a:gd name="adj1" fmla="val 50000"/>
            </a:avLst>
          </a:prstGeom>
          <a:ln w="28575">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CEDAEF4-8026-4136-8D03-8EA0B8666759}"/>
              </a:ext>
            </a:extLst>
          </p:cNvPr>
          <p:cNvCxnSpPr>
            <a:stCxn id="11" idx="2"/>
            <a:endCxn id="23" idx="0"/>
          </p:cNvCxnSpPr>
          <p:nvPr/>
        </p:nvCxnSpPr>
        <p:spPr>
          <a:xfrm rot="16200000" flipH="1">
            <a:off x="4457647" y="4701130"/>
            <a:ext cx="595557" cy="686058"/>
          </a:xfrm>
          <a:prstGeom prst="bentConnector3">
            <a:avLst/>
          </a:prstGeom>
          <a:ln w="28575">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4B1D001-B112-4D31-A280-730ADB591D68}"/>
              </a:ext>
            </a:extLst>
          </p:cNvPr>
          <p:cNvCxnSpPr>
            <a:cxnSpLocks/>
            <a:endCxn id="2054" idx="1"/>
          </p:cNvCxnSpPr>
          <p:nvPr/>
        </p:nvCxnSpPr>
        <p:spPr>
          <a:xfrm>
            <a:off x="5284546" y="4356129"/>
            <a:ext cx="1408925" cy="889130"/>
          </a:xfrm>
          <a:prstGeom prst="bentConnector3">
            <a:avLst/>
          </a:prstGeom>
          <a:ln w="28575">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27A1E32-DC32-4620-9A9B-BB052039F4A2}"/>
              </a:ext>
            </a:extLst>
          </p:cNvPr>
          <p:cNvCxnSpPr>
            <a:cxnSpLocks/>
            <a:stCxn id="11" idx="3"/>
            <a:endCxn id="2052" idx="1"/>
          </p:cNvCxnSpPr>
          <p:nvPr/>
        </p:nvCxnSpPr>
        <p:spPr>
          <a:xfrm flipV="1">
            <a:off x="5273007" y="3344891"/>
            <a:ext cx="1408925" cy="703081"/>
          </a:xfrm>
          <a:prstGeom prst="bentConnector3">
            <a:avLst/>
          </a:prstGeom>
          <a:ln w="28575">
            <a:solidFill>
              <a:schemeClr val="accent5">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F658810C-87AD-4250-B838-F6179F04FD85}"/>
              </a:ext>
            </a:extLst>
          </p:cNvPr>
          <p:cNvSpPr/>
          <p:nvPr/>
        </p:nvSpPr>
        <p:spPr>
          <a:xfrm rot="1933913">
            <a:off x="5809209" y="1402254"/>
            <a:ext cx="317473" cy="2166906"/>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66" name="Group 2065">
            <a:extLst>
              <a:ext uri="{FF2B5EF4-FFF2-40B4-BE49-F238E27FC236}">
                <a16:creationId xmlns:a16="http://schemas.microsoft.com/office/drawing/2014/main" id="{5BBA03B4-3959-49A2-809A-6B797C5ADA9C}"/>
              </a:ext>
            </a:extLst>
          </p:cNvPr>
          <p:cNvGrpSpPr/>
          <p:nvPr/>
        </p:nvGrpSpPr>
        <p:grpSpPr>
          <a:xfrm>
            <a:off x="6422199" y="479145"/>
            <a:ext cx="1991397" cy="2413069"/>
            <a:chOff x="6516548" y="377545"/>
            <a:chExt cx="1991397" cy="2413069"/>
          </a:xfrm>
        </p:grpSpPr>
        <p:pic>
          <p:nvPicPr>
            <p:cNvPr id="2058" name="Picture 10" descr="Image result for spuzzum bc">
              <a:extLst>
                <a:ext uri="{FF2B5EF4-FFF2-40B4-BE49-F238E27FC236}">
                  <a16:creationId xmlns:a16="http://schemas.microsoft.com/office/drawing/2014/main" id="{856D0F1E-55EF-4B5A-AB6F-E91215AC25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3117" y="377545"/>
              <a:ext cx="1734577" cy="116059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06AA5CB-5E99-4C11-89D0-3EDAB8172441}"/>
                </a:ext>
              </a:extLst>
            </p:cNvPr>
            <p:cNvSpPr txBox="1"/>
            <p:nvPr/>
          </p:nvSpPr>
          <p:spPr>
            <a:xfrm>
              <a:off x="6516548" y="1621063"/>
              <a:ext cx="1991397" cy="1169551"/>
            </a:xfrm>
            <a:prstGeom prst="rect">
              <a:avLst/>
            </a:prstGeom>
            <a:noFill/>
          </p:spPr>
          <p:txBody>
            <a:bodyPr wrap="square" rtlCol="0">
              <a:spAutoFit/>
            </a:bodyPr>
            <a:lstStyle/>
            <a:p>
              <a:pPr algn="ctr"/>
              <a:r>
                <a:rPr lang="en-CA" sz="1400" dirty="0"/>
                <a:t>Various real-world contexts (potential data re-identification “seemingly innocuous” “slicers and dicers”</a:t>
              </a:r>
            </a:p>
          </p:txBody>
        </p:sp>
      </p:grpSp>
      <p:sp>
        <p:nvSpPr>
          <p:cNvPr id="2" name="TextBox 1">
            <a:extLst>
              <a:ext uri="{FF2B5EF4-FFF2-40B4-BE49-F238E27FC236}">
                <a16:creationId xmlns:a16="http://schemas.microsoft.com/office/drawing/2014/main" id="{9631BB95-F2FE-4477-A1BB-BFD851A89DE8}"/>
              </a:ext>
            </a:extLst>
          </p:cNvPr>
          <p:cNvSpPr txBox="1"/>
          <p:nvPr/>
        </p:nvSpPr>
        <p:spPr>
          <a:xfrm>
            <a:off x="114300" y="-70774"/>
            <a:ext cx="8616949" cy="400110"/>
          </a:xfrm>
          <a:prstGeom prst="rect">
            <a:avLst/>
          </a:prstGeom>
          <a:noFill/>
        </p:spPr>
        <p:txBody>
          <a:bodyPr wrap="square" rtlCol="0">
            <a:spAutoFit/>
          </a:bodyPr>
          <a:lstStyle/>
          <a:p>
            <a:r>
              <a:rPr lang="en-CA" sz="2000" dirty="0"/>
              <a:t>Cohort Characteristics-of-Analytical Interest. We need to preserve these. </a:t>
            </a:r>
          </a:p>
        </p:txBody>
      </p:sp>
      <p:sp>
        <p:nvSpPr>
          <p:cNvPr id="3" name="Slide Number Placeholder 2">
            <a:extLst>
              <a:ext uri="{FF2B5EF4-FFF2-40B4-BE49-F238E27FC236}">
                <a16:creationId xmlns:a16="http://schemas.microsoft.com/office/drawing/2014/main" id="{5C8DD7B9-B334-425C-890B-DF959A969362}"/>
              </a:ext>
            </a:extLst>
          </p:cNvPr>
          <p:cNvSpPr>
            <a:spLocks noGrp="1"/>
          </p:cNvSpPr>
          <p:nvPr>
            <p:ph type="sldNum" sz="quarter" idx="12"/>
          </p:nvPr>
        </p:nvSpPr>
        <p:spPr/>
        <p:txBody>
          <a:bodyPr/>
          <a:lstStyle/>
          <a:p>
            <a:fld id="{E41C2F51-BBCF-4977-9FCF-96B4275C4DA2}" type="slidenum">
              <a:rPr lang="en-CA" smtClean="0"/>
              <a:t>19</a:t>
            </a:fld>
            <a:endParaRPr lang="en-CA"/>
          </a:p>
        </p:txBody>
      </p:sp>
    </p:spTree>
    <p:extLst>
      <p:ext uri="{BB962C8B-B14F-4D97-AF65-F5344CB8AC3E}">
        <p14:creationId xmlns:p14="http://schemas.microsoft.com/office/powerpoint/2010/main" val="1639118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5954BB-9CC5-4ADA-A731-474ABD62C6A3}"/>
              </a:ext>
            </a:extLst>
          </p:cNvPr>
          <p:cNvSpPr>
            <a:spLocks noGrp="1"/>
          </p:cNvSpPr>
          <p:nvPr>
            <p:ph type="body" idx="1"/>
          </p:nvPr>
        </p:nvSpPr>
        <p:spPr>
          <a:xfrm>
            <a:off x="232913" y="1874839"/>
            <a:ext cx="8678174" cy="3387274"/>
          </a:xfrm>
          <a:ln>
            <a:solidFill>
              <a:schemeClr val="tx1"/>
            </a:solidFill>
          </a:ln>
        </p:spPr>
        <p:txBody>
          <a:bodyPr>
            <a:normAutofit fontScale="55000" lnSpcReduction="20000"/>
          </a:bodyPr>
          <a:lstStyle/>
          <a:p>
            <a:endParaRPr lang="en-CA" dirty="0"/>
          </a:p>
          <a:p>
            <a:r>
              <a:rPr lang="en-CA" sz="3300" dirty="0">
                <a:solidFill>
                  <a:schemeClr val="tx1"/>
                </a:solidFill>
              </a:rPr>
              <a:t>This presentation represents Part II of a set of documents concerned with two related challenges:</a:t>
            </a:r>
          </a:p>
          <a:p>
            <a:pPr marL="257175" indent="-257175">
              <a:buAutoNum type="arabicPeriod"/>
            </a:pPr>
            <a:r>
              <a:rPr lang="en-CA" sz="3300" dirty="0">
                <a:solidFill>
                  <a:schemeClr val="tx1"/>
                </a:solidFill>
              </a:rPr>
              <a:t>Part I - Target Information Architecture - derivation of products from health service data that are sufficiently statistically/methodologically robust and targeted that they at least warrant consideration as candidates for translation back to a health service system.</a:t>
            </a:r>
          </a:p>
          <a:p>
            <a:pPr marL="257175" indent="-257175">
              <a:buAutoNum type="arabicPeriod"/>
            </a:pPr>
            <a:r>
              <a:rPr lang="en-CA" sz="3300" dirty="0">
                <a:solidFill>
                  <a:schemeClr val="tx1"/>
                </a:solidFill>
              </a:rPr>
              <a:t>Part II – Data De-Identification - disclosure/access management of source health service data to those parties/team who are likely to possess the requisite combinations of clinical content domain knowledge and statistical/analytically expertise required to generate useful/usable products.</a:t>
            </a:r>
          </a:p>
          <a:p>
            <a:endParaRPr lang="en-CA" sz="3300" dirty="0">
              <a:solidFill>
                <a:schemeClr val="tx1"/>
              </a:solidFill>
            </a:endParaRPr>
          </a:p>
          <a:p>
            <a:r>
              <a:rPr lang="en-CA" sz="3300" dirty="0">
                <a:solidFill>
                  <a:schemeClr val="tx1"/>
                </a:solidFill>
              </a:rPr>
              <a:t>In effect, Part I sets out the requirements for Part II – the methodology covered in Part II must scale out to the types of datasets required to generate the products covered in Part I.  </a:t>
            </a:r>
          </a:p>
        </p:txBody>
      </p:sp>
      <p:sp>
        <p:nvSpPr>
          <p:cNvPr id="2" name="Slide Number Placeholder 1">
            <a:extLst>
              <a:ext uri="{FF2B5EF4-FFF2-40B4-BE49-F238E27FC236}">
                <a16:creationId xmlns:a16="http://schemas.microsoft.com/office/drawing/2014/main" id="{10A56989-BE9F-4DA8-91C5-0C58D0B90B4B}"/>
              </a:ext>
            </a:extLst>
          </p:cNvPr>
          <p:cNvSpPr>
            <a:spLocks noGrp="1"/>
          </p:cNvSpPr>
          <p:nvPr>
            <p:ph type="sldNum" sz="quarter" idx="12"/>
          </p:nvPr>
        </p:nvSpPr>
        <p:spPr/>
        <p:txBody>
          <a:bodyPr/>
          <a:lstStyle/>
          <a:p>
            <a:fld id="{E41C2F51-BBCF-4977-9FCF-96B4275C4DA2}" type="slidenum">
              <a:rPr lang="en-CA" smtClean="0"/>
              <a:t>2</a:t>
            </a:fld>
            <a:endParaRPr lang="en-CA"/>
          </a:p>
        </p:txBody>
      </p:sp>
    </p:spTree>
    <p:extLst>
      <p:ext uri="{BB962C8B-B14F-4D97-AF65-F5344CB8AC3E}">
        <p14:creationId xmlns:p14="http://schemas.microsoft.com/office/powerpoint/2010/main" val="158033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D1C7-CC11-447C-9D90-C6D06B2CF311}"/>
              </a:ext>
            </a:extLst>
          </p:cNvPr>
          <p:cNvSpPr>
            <a:spLocks noGrp="1"/>
          </p:cNvSpPr>
          <p:nvPr>
            <p:ph type="title"/>
          </p:nvPr>
        </p:nvSpPr>
        <p:spPr>
          <a:xfrm>
            <a:off x="233032" y="1003358"/>
            <a:ext cx="8761973" cy="826250"/>
          </a:xfrm>
        </p:spPr>
        <p:txBody>
          <a:bodyPr>
            <a:normAutofit fontScale="90000"/>
          </a:bodyPr>
          <a:lstStyle/>
          <a:p>
            <a:r>
              <a:rPr lang="en-CA" dirty="0"/>
              <a:t>At the point that we disclose the data to the researcher or QA/QI analyst – we want people in the dataset to look </a:t>
            </a:r>
            <a:r>
              <a:rPr lang="en-CA" b="1" i="1" dirty="0"/>
              <a:t>sort of </a:t>
            </a:r>
            <a:r>
              <a:rPr lang="en-CA" dirty="0"/>
              <a:t>the same – but not really – and the “not really” should be the features of analytical interest and the location of the analytical “public good”.</a:t>
            </a:r>
          </a:p>
        </p:txBody>
      </p:sp>
      <p:pic>
        <p:nvPicPr>
          <p:cNvPr id="3" name="Picture 2" descr="Related image">
            <a:extLst>
              <a:ext uri="{FF2B5EF4-FFF2-40B4-BE49-F238E27FC236}">
                <a16:creationId xmlns:a16="http://schemas.microsoft.com/office/drawing/2014/main" id="{C062303A-3844-45D5-BAA3-3547DEF0E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433" y="2881976"/>
            <a:ext cx="6140731" cy="376040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0E43E5D-5504-4EFC-BD4E-6ACCF14DF03F}"/>
              </a:ext>
            </a:extLst>
          </p:cNvPr>
          <p:cNvSpPr>
            <a:spLocks noGrp="1"/>
          </p:cNvSpPr>
          <p:nvPr>
            <p:ph type="sldNum" sz="quarter" idx="12"/>
          </p:nvPr>
        </p:nvSpPr>
        <p:spPr/>
        <p:txBody>
          <a:bodyPr/>
          <a:lstStyle/>
          <a:p>
            <a:fld id="{E41C2F51-BBCF-4977-9FCF-96B4275C4DA2}" type="slidenum">
              <a:rPr lang="en-CA" smtClean="0"/>
              <a:t>20</a:t>
            </a:fld>
            <a:endParaRPr lang="en-CA"/>
          </a:p>
        </p:txBody>
      </p:sp>
    </p:spTree>
    <p:extLst>
      <p:ext uri="{BB962C8B-B14F-4D97-AF65-F5344CB8AC3E}">
        <p14:creationId xmlns:p14="http://schemas.microsoft.com/office/powerpoint/2010/main" val="2355585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21BC-2979-4AE4-A290-18D8E9C3B792}"/>
              </a:ext>
            </a:extLst>
          </p:cNvPr>
          <p:cNvSpPr>
            <a:spLocks noGrp="1"/>
          </p:cNvSpPr>
          <p:nvPr>
            <p:ph type="title"/>
          </p:nvPr>
        </p:nvSpPr>
        <p:spPr/>
        <p:txBody>
          <a:bodyPr>
            <a:normAutofit fontScale="90000"/>
          </a:bodyPr>
          <a:lstStyle/>
          <a:p>
            <a:r>
              <a:rPr lang="en-CA" dirty="0"/>
              <a:t>The challenge –retaining the properties of “me” while masking “me” in the data	</a:t>
            </a:r>
          </a:p>
        </p:txBody>
      </p:sp>
      <p:sp>
        <p:nvSpPr>
          <p:cNvPr id="3" name="Content Placeholder 2">
            <a:extLst>
              <a:ext uri="{FF2B5EF4-FFF2-40B4-BE49-F238E27FC236}">
                <a16:creationId xmlns:a16="http://schemas.microsoft.com/office/drawing/2014/main" id="{B01A59B0-DA36-4946-ADEE-555E6C9C4DDE}"/>
              </a:ext>
            </a:extLst>
          </p:cNvPr>
          <p:cNvSpPr>
            <a:spLocks noGrp="1"/>
          </p:cNvSpPr>
          <p:nvPr>
            <p:ph idx="1"/>
          </p:nvPr>
        </p:nvSpPr>
        <p:spPr>
          <a:xfrm>
            <a:off x="173346" y="1384421"/>
            <a:ext cx="8761972" cy="5290061"/>
          </a:xfrm>
        </p:spPr>
        <p:txBody>
          <a:bodyPr>
            <a:normAutofit fontScale="92500" lnSpcReduction="10000"/>
          </a:bodyPr>
          <a:lstStyle/>
          <a:p>
            <a:r>
              <a:rPr lang="en-CA" dirty="0"/>
              <a:t>The data in the clinical information system has all of these different types of information all linked to the patient/client identifier.</a:t>
            </a:r>
          </a:p>
          <a:p>
            <a:r>
              <a:rPr lang="en-CA" dirty="0"/>
              <a:t>We need to mask/suppress/delete the information that only functions to identify the patient/client.</a:t>
            </a:r>
          </a:p>
          <a:p>
            <a:r>
              <a:rPr lang="en-CA" dirty="0"/>
              <a:t>We need to keep ALL of the information that relates to the cause-effect relationships of interest.</a:t>
            </a:r>
          </a:p>
          <a:p>
            <a:r>
              <a:rPr lang="en-CA" dirty="0"/>
              <a:t>But SOME of that information may be distinguishing, and may therefore carry re-identification risk, even if some of that “risky” information is NOT “seemingly innocuous” – i.e., analytical integrity of the data depends on retaining that information. </a:t>
            </a:r>
          </a:p>
          <a:p>
            <a:r>
              <a:rPr lang="en-CA" dirty="0"/>
              <a:t>Sometimes “fit-for-analysis” or “fit-for-purpose” also translates into “fit for successful re-identification attempt”.</a:t>
            </a:r>
          </a:p>
        </p:txBody>
      </p:sp>
      <p:sp>
        <p:nvSpPr>
          <p:cNvPr id="4" name="Slide Number Placeholder 3">
            <a:extLst>
              <a:ext uri="{FF2B5EF4-FFF2-40B4-BE49-F238E27FC236}">
                <a16:creationId xmlns:a16="http://schemas.microsoft.com/office/drawing/2014/main" id="{82BA32D0-B453-4638-AF62-1F27A9F865DA}"/>
              </a:ext>
            </a:extLst>
          </p:cNvPr>
          <p:cNvSpPr>
            <a:spLocks noGrp="1"/>
          </p:cNvSpPr>
          <p:nvPr>
            <p:ph type="sldNum" sz="quarter" idx="12"/>
          </p:nvPr>
        </p:nvSpPr>
        <p:spPr/>
        <p:txBody>
          <a:bodyPr/>
          <a:lstStyle/>
          <a:p>
            <a:fld id="{E41C2F51-BBCF-4977-9FCF-96B4275C4DA2}" type="slidenum">
              <a:rPr lang="en-CA" smtClean="0"/>
              <a:t>21</a:t>
            </a:fld>
            <a:endParaRPr lang="en-CA"/>
          </a:p>
        </p:txBody>
      </p:sp>
    </p:spTree>
    <p:extLst>
      <p:ext uri="{BB962C8B-B14F-4D97-AF65-F5344CB8AC3E}">
        <p14:creationId xmlns:p14="http://schemas.microsoft.com/office/powerpoint/2010/main" val="38939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39885-9732-4152-8342-F86DF7344405}"/>
              </a:ext>
            </a:extLst>
          </p:cNvPr>
          <p:cNvSpPr>
            <a:spLocks noGrp="1"/>
          </p:cNvSpPr>
          <p:nvPr>
            <p:ph type="title"/>
          </p:nvPr>
        </p:nvSpPr>
        <p:spPr/>
        <p:txBody>
          <a:bodyPr>
            <a:normAutofit fontScale="90000"/>
          </a:bodyPr>
          <a:lstStyle/>
          <a:p>
            <a:pPr algn="ctr"/>
            <a:r>
              <a:rPr lang="en-CA" dirty="0"/>
              <a:t>Dataset Fitness – Preserving Analytical Integrity of De-Identified Data</a:t>
            </a:r>
          </a:p>
        </p:txBody>
      </p:sp>
      <p:sp>
        <p:nvSpPr>
          <p:cNvPr id="3" name="Content Placeholder 2">
            <a:extLst>
              <a:ext uri="{FF2B5EF4-FFF2-40B4-BE49-F238E27FC236}">
                <a16:creationId xmlns:a16="http://schemas.microsoft.com/office/drawing/2014/main" id="{A70B903A-07D9-4ED4-8EC9-753CD6CD13A0}"/>
              </a:ext>
            </a:extLst>
          </p:cNvPr>
          <p:cNvSpPr>
            <a:spLocks noGrp="1"/>
          </p:cNvSpPr>
          <p:nvPr>
            <p:ph idx="1"/>
          </p:nvPr>
        </p:nvSpPr>
        <p:spPr>
          <a:xfrm>
            <a:off x="59046" y="1105397"/>
            <a:ext cx="8761972" cy="2663341"/>
          </a:xfrm>
        </p:spPr>
        <p:txBody>
          <a:bodyPr>
            <a:normAutofit fontScale="92500"/>
          </a:bodyPr>
          <a:lstStyle/>
          <a:p>
            <a:r>
              <a:rPr lang="en-CA" dirty="0"/>
              <a:t>Fit for analysis</a:t>
            </a:r>
          </a:p>
          <a:p>
            <a:r>
              <a:rPr lang="en-CA" dirty="0"/>
              <a:t>Fit for purpose-of-use (of analytical products</a:t>
            </a:r>
          </a:p>
          <a:p>
            <a:r>
              <a:rPr lang="en-CA" dirty="0"/>
              <a:t>Fit as in fit - capable of yielding findings that are as statistically robust or “buff” as the same findings that would be obtained if the data were analyzed in their pristine form.</a:t>
            </a:r>
          </a:p>
          <a:p>
            <a:r>
              <a:rPr lang="en-CA" dirty="0"/>
              <a:t>What we do NOT want is “fit for re-identification”</a:t>
            </a:r>
          </a:p>
        </p:txBody>
      </p:sp>
      <p:pic>
        <p:nvPicPr>
          <p:cNvPr id="9220" name="Picture 4" descr="Related image">
            <a:extLst>
              <a:ext uri="{FF2B5EF4-FFF2-40B4-BE49-F238E27FC236}">
                <a16:creationId xmlns:a16="http://schemas.microsoft.com/office/drawing/2014/main" id="{515C1B49-34A9-4F4F-BE7C-06990F77F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166" y="3897741"/>
            <a:ext cx="2667352" cy="266334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elated image">
            <a:extLst>
              <a:ext uri="{FF2B5EF4-FFF2-40B4-BE49-F238E27FC236}">
                <a16:creationId xmlns:a16="http://schemas.microsoft.com/office/drawing/2014/main" id="{FCAB5ECD-6FC2-4451-9388-57E8DD559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190" y="3963070"/>
            <a:ext cx="2566894" cy="25668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8D5856-6208-45BB-9A5C-A4636B050228}"/>
              </a:ext>
            </a:extLst>
          </p:cNvPr>
          <p:cNvSpPr txBox="1"/>
          <p:nvPr/>
        </p:nvSpPr>
        <p:spPr>
          <a:xfrm>
            <a:off x="679952" y="6493642"/>
            <a:ext cx="2764667" cy="369332"/>
          </a:xfrm>
          <a:prstGeom prst="rect">
            <a:avLst/>
          </a:prstGeom>
          <a:noFill/>
        </p:spPr>
        <p:txBody>
          <a:bodyPr wrap="square" rtlCol="0">
            <a:spAutoFit/>
          </a:bodyPr>
          <a:lstStyle/>
          <a:p>
            <a:r>
              <a:rPr lang="en-CA" dirty="0"/>
              <a:t>Before de-identification</a:t>
            </a:r>
          </a:p>
        </p:txBody>
      </p:sp>
      <p:sp>
        <p:nvSpPr>
          <p:cNvPr id="8" name="TextBox 7">
            <a:extLst>
              <a:ext uri="{FF2B5EF4-FFF2-40B4-BE49-F238E27FC236}">
                <a16:creationId xmlns:a16="http://schemas.microsoft.com/office/drawing/2014/main" id="{8270F1AF-F68E-486B-9196-381F33C37B27}"/>
              </a:ext>
            </a:extLst>
          </p:cNvPr>
          <p:cNvSpPr txBox="1"/>
          <p:nvPr/>
        </p:nvSpPr>
        <p:spPr>
          <a:xfrm>
            <a:off x="6356350" y="6484366"/>
            <a:ext cx="2485581" cy="369332"/>
          </a:xfrm>
          <a:prstGeom prst="rect">
            <a:avLst/>
          </a:prstGeom>
          <a:noFill/>
        </p:spPr>
        <p:txBody>
          <a:bodyPr wrap="square" rtlCol="0">
            <a:spAutoFit/>
          </a:bodyPr>
          <a:lstStyle/>
          <a:p>
            <a:r>
              <a:rPr lang="en-CA" dirty="0"/>
              <a:t>After de-identification</a:t>
            </a:r>
          </a:p>
        </p:txBody>
      </p:sp>
      <p:sp>
        <p:nvSpPr>
          <p:cNvPr id="5" name="Arrow: Right 4">
            <a:extLst>
              <a:ext uri="{FF2B5EF4-FFF2-40B4-BE49-F238E27FC236}">
                <a16:creationId xmlns:a16="http://schemas.microsoft.com/office/drawing/2014/main" id="{7E9A9230-EDC7-4408-A0ED-F350A2D5AA9E}"/>
              </a:ext>
            </a:extLst>
          </p:cNvPr>
          <p:cNvSpPr/>
          <p:nvPr/>
        </p:nvSpPr>
        <p:spPr>
          <a:xfrm>
            <a:off x="3230522" y="4461807"/>
            <a:ext cx="2938668" cy="3167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D35A70B8-08F2-4C31-8EF0-9BA31A8DF23D}"/>
              </a:ext>
            </a:extLst>
          </p:cNvPr>
          <p:cNvSpPr/>
          <p:nvPr/>
        </p:nvSpPr>
        <p:spPr>
          <a:xfrm>
            <a:off x="3756798" y="4203803"/>
            <a:ext cx="1862952" cy="832762"/>
          </a:xfrm>
          <a:prstGeom prst="round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Very </a:t>
            </a:r>
            <a:r>
              <a:rPr lang="en-CA" b="1" dirty="0"/>
              <a:t>unfit </a:t>
            </a:r>
          </a:p>
          <a:p>
            <a:pPr algn="ctr"/>
            <a:r>
              <a:rPr lang="en-CA" dirty="0"/>
              <a:t>de-identification process</a:t>
            </a:r>
          </a:p>
        </p:txBody>
      </p:sp>
      <p:sp>
        <p:nvSpPr>
          <p:cNvPr id="9" name="TextBox 8">
            <a:extLst>
              <a:ext uri="{FF2B5EF4-FFF2-40B4-BE49-F238E27FC236}">
                <a16:creationId xmlns:a16="http://schemas.microsoft.com/office/drawing/2014/main" id="{0A1B8F70-0068-454A-B200-4171D938567D}"/>
              </a:ext>
            </a:extLst>
          </p:cNvPr>
          <p:cNvSpPr txBox="1"/>
          <p:nvPr/>
        </p:nvSpPr>
        <p:spPr>
          <a:xfrm>
            <a:off x="785906" y="3910741"/>
            <a:ext cx="2236694" cy="369332"/>
          </a:xfrm>
          <a:prstGeom prst="rect">
            <a:avLst/>
          </a:prstGeom>
          <a:solidFill>
            <a:schemeClr val="bg1"/>
          </a:solidFill>
        </p:spPr>
        <p:txBody>
          <a:bodyPr wrap="square" rtlCol="0">
            <a:spAutoFit/>
          </a:bodyPr>
          <a:lstStyle/>
          <a:p>
            <a:r>
              <a:rPr lang="en-CA" dirty="0"/>
              <a:t>Correlation is .94</a:t>
            </a:r>
          </a:p>
        </p:txBody>
      </p:sp>
      <p:sp>
        <p:nvSpPr>
          <p:cNvPr id="13" name="TextBox 12">
            <a:extLst>
              <a:ext uri="{FF2B5EF4-FFF2-40B4-BE49-F238E27FC236}">
                <a16:creationId xmlns:a16="http://schemas.microsoft.com/office/drawing/2014/main" id="{2D96089A-92F0-4E73-A0A4-95A79C2707D6}"/>
              </a:ext>
            </a:extLst>
          </p:cNvPr>
          <p:cNvSpPr txBox="1"/>
          <p:nvPr/>
        </p:nvSpPr>
        <p:spPr>
          <a:xfrm>
            <a:off x="6624544" y="3967891"/>
            <a:ext cx="1828800" cy="369332"/>
          </a:xfrm>
          <a:prstGeom prst="rect">
            <a:avLst/>
          </a:prstGeom>
          <a:solidFill>
            <a:schemeClr val="bg1"/>
          </a:solidFill>
        </p:spPr>
        <p:txBody>
          <a:bodyPr wrap="square" rtlCol="0">
            <a:spAutoFit/>
          </a:bodyPr>
          <a:lstStyle/>
          <a:p>
            <a:r>
              <a:rPr lang="en-CA" dirty="0"/>
              <a:t>Correlation is 0 </a:t>
            </a:r>
          </a:p>
        </p:txBody>
      </p:sp>
      <p:pic>
        <p:nvPicPr>
          <p:cNvPr id="13316" name="Picture 4" descr="Image result for track cyclists">
            <a:extLst>
              <a:ext uri="{FF2B5EF4-FFF2-40B4-BE49-F238E27FC236}">
                <a16:creationId xmlns:a16="http://schemas.microsoft.com/office/drawing/2014/main" id="{8AC955D6-B5EF-47C8-BD74-DF1480ACB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800" y="5186792"/>
            <a:ext cx="2472289" cy="1555008"/>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57908925-5C68-453B-9226-BA4576AC5931}"/>
              </a:ext>
            </a:extLst>
          </p:cNvPr>
          <p:cNvSpPr>
            <a:spLocks noGrp="1"/>
          </p:cNvSpPr>
          <p:nvPr>
            <p:ph type="sldNum" sz="quarter" idx="12"/>
          </p:nvPr>
        </p:nvSpPr>
        <p:spPr/>
        <p:txBody>
          <a:bodyPr/>
          <a:lstStyle/>
          <a:p>
            <a:fld id="{E41C2F51-BBCF-4977-9FCF-96B4275C4DA2}" type="slidenum">
              <a:rPr lang="en-CA" smtClean="0"/>
              <a:t>22</a:t>
            </a:fld>
            <a:endParaRPr lang="en-CA"/>
          </a:p>
        </p:txBody>
      </p:sp>
    </p:spTree>
    <p:extLst>
      <p:ext uri="{BB962C8B-B14F-4D97-AF65-F5344CB8AC3E}">
        <p14:creationId xmlns:p14="http://schemas.microsoft.com/office/powerpoint/2010/main" val="994966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109F-1CF2-4FED-9D71-EBD37CDD63A9}"/>
              </a:ext>
            </a:extLst>
          </p:cNvPr>
          <p:cNvSpPr>
            <a:spLocks noGrp="1"/>
          </p:cNvSpPr>
          <p:nvPr>
            <p:ph type="title"/>
          </p:nvPr>
        </p:nvSpPr>
        <p:spPr>
          <a:xfrm>
            <a:off x="590708" y="65386"/>
            <a:ext cx="7886700" cy="826250"/>
          </a:xfrm>
        </p:spPr>
        <p:txBody>
          <a:bodyPr>
            <a:normAutofit fontScale="90000"/>
          </a:bodyPr>
          <a:lstStyle/>
          <a:p>
            <a:r>
              <a:rPr lang="en-CA" dirty="0"/>
              <a:t>Component #1 – Identifiability of people and their attributes</a:t>
            </a:r>
          </a:p>
        </p:txBody>
      </p:sp>
      <p:graphicFrame>
        <p:nvGraphicFramePr>
          <p:cNvPr id="3" name="Table 2">
            <a:extLst>
              <a:ext uri="{FF2B5EF4-FFF2-40B4-BE49-F238E27FC236}">
                <a16:creationId xmlns:a16="http://schemas.microsoft.com/office/drawing/2014/main" id="{3593006A-F1EC-460B-93A8-4DDB0696D540}"/>
              </a:ext>
            </a:extLst>
          </p:cNvPr>
          <p:cNvGraphicFramePr>
            <a:graphicFrameLocks noGrp="1"/>
          </p:cNvGraphicFramePr>
          <p:nvPr>
            <p:extLst>
              <p:ext uri="{D42A27DB-BD31-4B8C-83A1-F6EECF244321}">
                <p14:modId xmlns:p14="http://schemas.microsoft.com/office/powerpoint/2010/main" val="3480980310"/>
              </p:ext>
            </p:extLst>
          </p:nvPr>
        </p:nvGraphicFramePr>
        <p:xfrm>
          <a:off x="296868" y="922406"/>
          <a:ext cx="8391829" cy="2560320"/>
        </p:xfrm>
        <a:graphic>
          <a:graphicData uri="http://schemas.openxmlformats.org/drawingml/2006/table">
            <a:tbl>
              <a:tblPr firstRow="1" firstCol="1" bandRow="1">
                <a:tableStyleId>{5C22544A-7EE6-4342-B048-85BDC9FD1C3A}</a:tableStyleId>
              </a:tblPr>
              <a:tblGrid>
                <a:gridCol w="1598020">
                  <a:extLst>
                    <a:ext uri="{9D8B030D-6E8A-4147-A177-3AD203B41FA5}">
                      <a16:colId xmlns:a16="http://schemas.microsoft.com/office/drawing/2014/main" val="600193498"/>
                    </a:ext>
                  </a:extLst>
                </a:gridCol>
                <a:gridCol w="2950293">
                  <a:extLst>
                    <a:ext uri="{9D8B030D-6E8A-4147-A177-3AD203B41FA5}">
                      <a16:colId xmlns:a16="http://schemas.microsoft.com/office/drawing/2014/main" val="3577559766"/>
                    </a:ext>
                  </a:extLst>
                </a:gridCol>
                <a:gridCol w="1904684">
                  <a:extLst>
                    <a:ext uri="{9D8B030D-6E8A-4147-A177-3AD203B41FA5}">
                      <a16:colId xmlns:a16="http://schemas.microsoft.com/office/drawing/2014/main" val="3603635478"/>
                    </a:ext>
                  </a:extLst>
                </a:gridCol>
                <a:gridCol w="1938832">
                  <a:extLst>
                    <a:ext uri="{9D8B030D-6E8A-4147-A177-3AD203B41FA5}">
                      <a16:colId xmlns:a16="http://schemas.microsoft.com/office/drawing/2014/main" val="4235288976"/>
                    </a:ext>
                  </a:extLst>
                </a:gridCol>
              </a:tblGrid>
              <a:tr h="0">
                <a:tc>
                  <a:txBody>
                    <a:bodyPr/>
                    <a:lstStyle/>
                    <a:p>
                      <a:pPr marL="0" marR="0" algn="ctr">
                        <a:spcBef>
                          <a:spcPts val="0"/>
                        </a:spcBef>
                        <a:spcAft>
                          <a:spcPts val="0"/>
                        </a:spcAft>
                      </a:pPr>
                      <a:r>
                        <a:rPr lang="en-CA" sz="1400" dirty="0">
                          <a:effectLst/>
                        </a:rPr>
                        <a:t>Component</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CA" sz="1400" dirty="0">
                          <a:effectLst/>
                        </a:rPr>
                        <a:t>Ecology of Data Re-Identification</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CA" sz="1400">
                          <a:effectLst/>
                        </a:rPr>
                        <a:t>Quantifiables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CA" sz="1400" dirty="0">
                          <a:effectLst/>
                        </a:rPr>
                        <a:t>Caveats – ‘Hard’ vs ‘Soft’ Metrics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17117554"/>
                  </a:ext>
                </a:extLst>
              </a:tr>
              <a:tr h="0">
                <a:tc>
                  <a:txBody>
                    <a:bodyPr/>
                    <a:lstStyle/>
                    <a:p>
                      <a:pPr marL="0" marR="0" algn="ctr">
                        <a:spcBef>
                          <a:spcPts val="0"/>
                        </a:spcBef>
                        <a:spcAft>
                          <a:spcPts val="0"/>
                        </a:spcAft>
                      </a:pPr>
                      <a:r>
                        <a:rPr lang="en-CA" sz="1400" b="0" dirty="0">
                          <a:solidFill>
                            <a:schemeClr val="tx1"/>
                          </a:solidFill>
                          <a:effectLst/>
                        </a:rPr>
                        <a:t>The Natural Person(s)</a:t>
                      </a:r>
                    </a:p>
                    <a:p>
                      <a:pPr marL="87313" marR="0" lvl="0" indent="-87313">
                        <a:spcBef>
                          <a:spcPts val="0"/>
                        </a:spcBef>
                        <a:spcAft>
                          <a:spcPts val="0"/>
                        </a:spcAft>
                        <a:buFont typeface="Symbol" panose="05050102010706020507" pitchFamily="18" charset="2"/>
                        <a:buChar char=""/>
                      </a:pPr>
                      <a:r>
                        <a:rPr lang="en-CA" sz="1400" b="0" dirty="0">
                          <a:solidFill>
                            <a:schemeClr val="tx1"/>
                          </a:solidFill>
                          <a:effectLst/>
                        </a:rPr>
                        <a:t>The “Person”</a:t>
                      </a:r>
                    </a:p>
                    <a:p>
                      <a:pPr marL="87313" marR="0" lvl="0" indent="-87313">
                        <a:spcBef>
                          <a:spcPts val="0"/>
                        </a:spcBef>
                        <a:spcAft>
                          <a:spcPts val="0"/>
                        </a:spcAft>
                        <a:buFont typeface="Symbol" panose="05050102010706020507" pitchFamily="18" charset="2"/>
                        <a:buChar char=""/>
                      </a:pPr>
                      <a:r>
                        <a:rPr lang="en-CA" sz="1400" b="0" dirty="0">
                          <a:solidFill>
                            <a:schemeClr val="tx1"/>
                          </a:solidFill>
                          <a:effectLst/>
                        </a:rPr>
                        <a:t>The Cohort(s) to which the person belongs</a:t>
                      </a:r>
                    </a:p>
                    <a:p>
                      <a:pPr marL="87313" marR="0" lvl="0" indent="-87313">
                        <a:spcBef>
                          <a:spcPts val="0"/>
                        </a:spcBef>
                        <a:spcAft>
                          <a:spcPts val="0"/>
                        </a:spcAft>
                        <a:buFont typeface="Symbol" panose="05050102010706020507" pitchFamily="18" charset="2"/>
                        <a:buChar char=""/>
                      </a:pPr>
                      <a:r>
                        <a:rPr lang="en-CA" sz="1400" b="0" dirty="0">
                          <a:solidFill>
                            <a:schemeClr val="tx1"/>
                          </a:solidFill>
                          <a:effectLst/>
                        </a:rPr>
                        <a:t>The Population from which the Cohort(s) are drawn</a:t>
                      </a:r>
                      <a:endParaRPr lang="en-CA"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spcBef>
                          <a:spcPts val="0"/>
                        </a:spcBef>
                        <a:spcAft>
                          <a:spcPts val="0"/>
                        </a:spcAft>
                      </a:pPr>
                      <a:r>
                        <a:rPr lang="en-CA" sz="1400" dirty="0">
                          <a:effectLst/>
                        </a:rPr>
                        <a:t>Distinguishability of Persons in the World</a:t>
                      </a:r>
                    </a:p>
                    <a:p>
                      <a:pPr marL="87313" marR="0" lvl="0" indent="-87313">
                        <a:spcBef>
                          <a:spcPts val="0"/>
                        </a:spcBef>
                        <a:spcAft>
                          <a:spcPts val="0"/>
                        </a:spcAft>
                        <a:buFont typeface="Symbol" panose="05050102010706020507" pitchFamily="18" charset="2"/>
                        <a:buChar char=""/>
                      </a:pPr>
                      <a:r>
                        <a:rPr lang="en-CA" sz="1400" dirty="0">
                          <a:effectLst/>
                        </a:rPr>
                        <a:t>Unique Identifiers associated with the Person</a:t>
                      </a:r>
                    </a:p>
                    <a:p>
                      <a:pPr marL="87313" marR="0" lvl="0" indent="-87313">
                        <a:spcBef>
                          <a:spcPts val="0"/>
                        </a:spcBef>
                        <a:spcAft>
                          <a:spcPts val="0"/>
                        </a:spcAft>
                        <a:buFont typeface="Symbol" panose="05050102010706020507" pitchFamily="18" charset="2"/>
                        <a:buChar char=""/>
                      </a:pPr>
                      <a:r>
                        <a:rPr lang="en-CA" sz="1400" dirty="0">
                          <a:effectLst/>
                        </a:rPr>
                        <a:t>Between/beyond the Person and Unique Identifiers – knowable &amp; distinguishing attributes of Person/Population</a:t>
                      </a:r>
                    </a:p>
                    <a:p>
                      <a:pPr marL="87313" marR="0" lvl="0" indent="-87313">
                        <a:spcBef>
                          <a:spcPts val="0"/>
                        </a:spcBef>
                        <a:spcAft>
                          <a:spcPts val="0"/>
                        </a:spcAft>
                        <a:buFont typeface="Symbol" panose="05050102010706020507" pitchFamily="18" charset="2"/>
                        <a:buChar char=""/>
                      </a:pPr>
                      <a:r>
                        <a:rPr lang="en-CA" sz="1400" dirty="0">
                          <a:effectLst/>
                        </a:rPr>
                        <a:t>Affiliation with what Communities of Interest</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spcBef>
                          <a:spcPts val="0"/>
                        </a:spcBef>
                        <a:spcAft>
                          <a:spcPts val="0"/>
                        </a:spcAft>
                      </a:pPr>
                      <a:r>
                        <a:rPr lang="en-CA" sz="1400">
                          <a:effectLst/>
                        </a:rPr>
                        <a:t>Population Prevalence</a:t>
                      </a:r>
                    </a:p>
                    <a:p>
                      <a:pPr marL="0" marR="0">
                        <a:spcBef>
                          <a:spcPts val="0"/>
                        </a:spcBef>
                        <a:spcAft>
                          <a:spcPts val="0"/>
                        </a:spcAft>
                      </a:pPr>
                      <a:r>
                        <a:rPr lang="en-CA" sz="1400">
                          <a:effectLst/>
                        </a:rPr>
                        <a:t>Prevalence of distinguishing characteristics – how many People share the same profile of distinguishing characteristics?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ctr">
                        <a:spcBef>
                          <a:spcPts val="0"/>
                        </a:spcBef>
                        <a:spcAft>
                          <a:spcPts val="0"/>
                        </a:spcAft>
                      </a:pPr>
                      <a:r>
                        <a:rPr lang="en-CA" sz="1400" dirty="0">
                          <a:effectLst/>
                        </a:rPr>
                        <a:t>Coarse Estimates</a:t>
                      </a:r>
                    </a:p>
                    <a:p>
                      <a:pPr marL="87313" marR="0" lvl="0" indent="-87313">
                        <a:spcBef>
                          <a:spcPts val="0"/>
                        </a:spcBef>
                        <a:spcAft>
                          <a:spcPts val="0"/>
                        </a:spcAft>
                        <a:buFont typeface="Symbol" panose="05050102010706020507" pitchFamily="18" charset="2"/>
                        <a:buChar char=""/>
                      </a:pPr>
                      <a:r>
                        <a:rPr lang="en-CA" sz="1400" dirty="0">
                          <a:effectLst/>
                        </a:rPr>
                        <a:t>Sampling effects estimates</a:t>
                      </a:r>
                    </a:p>
                    <a:p>
                      <a:pPr marL="87313" marR="0" lvl="0" indent="-87313">
                        <a:spcBef>
                          <a:spcPts val="0"/>
                        </a:spcBef>
                        <a:spcAft>
                          <a:spcPts val="0"/>
                        </a:spcAft>
                        <a:buFont typeface="Symbol" panose="05050102010706020507" pitchFamily="18" charset="2"/>
                        <a:buChar char=""/>
                      </a:pPr>
                      <a:r>
                        <a:rPr lang="en-CA" sz="1400" dirty="0">
                          <a:effectLst/>
                        </a:rPr>
                        <a:t>Case definitions for population estimates may not match cohort definitions in dataset.</a:t>
                      </a:r>
                    </a:p>
                    <a:p>
                      <a:pPr marL="87313" marR="0" lvl="0" indent="-87313">
                        <a:spcBef>
                          <a:spcPts val="0"/>
                        </a:spcBef>
                        <a:spcAft>
                          <a:spcPts val="0"/>
                        </a:spcAft>
                        <a:buFont typeface="Symbol" panose="05050102010706020507" pitchFamily="18" charset="2"/>
                        <a:buChar char=""/>
                      </a:pPr>
                      <a:r>
                        <a:rPr lang="en-CA" sz="1400" dirty="0">
                          <a:effectLst/>
                        </a:rPr>
                        <a:t>Out-of-date estimates</a:t>
                      </a:r>
                    </a:p>
                    <a:p>
                      <a:pPr marL="87313" marR="0" lvl="0" indent="-87313">
                        <a:spcBef>
                          <a:spcPts val="0"/>
                        </a:spcBef>
                        <a:spcAft>
                          <a:spcPts val="0"/>
                        </a:spcAft>
                        <a:buFont typeface="Symbol" panose="05050102010706020507" pitchFamily="18" charset="2"/>
                        <a:buChar char=""/>
                      </a:pPr>
                      <a:r>
                        <a:rPr lang="en-CA" sz="1400" dirty="0">
                          <a:effectLst/>
                        </a:rPr>
                        <a:t>Estimates may not exist at all</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4187263396"/>
                  </a:ext>
                </a:extLst>
              </a:tr>
            </a:tbl>
          </a:graphicData>
        </a:graphic>
      </p:graphicFrame>
      <p:pic>
        <p:nvPicPr>
          <p:cNvPr id="4" name="Picture 3">
            <a:extLst>
              <a:ext uri="{FF2B5EF4-FFF2-40B4-BE49-F238E27FC236}">
                <a16:creationId xmlns:a16="http://schemas.microsoft.com/office/drawing/2014/main" id="{6D825454-A41C-45CE-8BD9-CB59C5183C51}"/>
              </a:ext>
            </a:extLst>
          </p:cNvPr>
          <p:cNvPicPr/>
          <p:nvPr/>
        </p:nvPicPr>
        <p:blipFill>
          <a:blip r:embed="rId2">
            <a:extLst>
              <a:ext uri="{28A0092B-C50C-407E-A947-70E740481C1C}">
                <a14:useLocalDpi xmlns:a14="http://schemas.microsoft.com/office/drawing/2010/main" val="0"/>
              </a:ext>
            </a:extLst>
          </a:blip>
          <a:stretch>
            <a:fillRect/>
          </a:stretch>
        </p:blipFill>
        <p:spPr>
          <a:xfrm>
            <a:off x="1170836" y="3513497"/>
            <a:ext cx="6953476" cy="3344503"/>
          </a:xfrm>
          <a:prstGeom prst="rect">
            <a:avLst/>
          </a:prstGeom>
        </p:spPr>
      </p:pic>
      <p:sp>
        <p:nvSpPr>
          <p:cNvPr id="5" name="Slide Number Placeholder 4">
            <a:extLst>
              <a:ext uri="{FF2B5EF4-FFF2-40B4-BE49-F238E27FC236}">
                <a16:creationId xmlns:a16="http://schemas.microsoft.com/office/drawing/2014/main" id="{8CFE944F-0343-4DD1-9364-47307433A861}"/>
              </a:ext>
            </a:extLst>
          </p:cNvPr>
          <p:cNvSpPr>
            <a:spLocks noGrp="1"/>
          </p:cNvSpPr>
          <p:nvPr>
            <p:ph type="sldNum" sz="quarter" idx="12"/>
          </p:nvPr>
        </p:nvSpPr>
        <p:spPr/>
        <p:txBody>
          <a:bodyPr/>
          <a:lstStyle/>
          <a:p>
            <a:fld id="{E41C2F51-BBCF-4977-9FCF-96B4275C4DA2}" type="slidenum">
              <a:rPr lang="en-CA" smtClean="0"/>
              <a:t>23</a:t>
            </a:fld>
            <a:endParaRPr lang="en-CA"/>
          </a:p>
        </p:txBody>
      </p:sp>
    </p:spTree>
    <p:extLst>
      <p:ext uri="{BB962C8B-B14F-4D97-AF65-F5344CB8AC3E}">
        <p14:creationId xmlns:p14="http://schemas.microsoft.com/office/powerpoint/2010/main" val="2203368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6C077-EF25-479E-97B6-220054DDFD97}"/>
              </a:ext>
            </a:extLst>
          </p:cNvPr>
          <p:cNvSpPr>
            <a:spLocks noGrp="1"/>
          </p:cNvSpPr>
          <p:nvPr>
            <p:ph type="title"/>
          </p:nvPr>
        </p:nvSpPr>
        <p:spPr>
          <a:xfrm>
            <a:off x="173346" y="76768"/>
            <a:ext cx="8761973" cy="850331"/>
          </a:xfrm>
        </p:spPr>
        <p:txBody>
          <a:bodyPr>
            <a:normAutofit fontScale="90000"/>
          </a:bodyPr>
          <a:lstStyle/>
          <a:p>
            <a:r>
              <a:rPr lang="en-CA" dirty="0"/>
              <a:t>What emerges out of this first component – Natural People in the World?</a:t>
            </a:r>
          </a:p>
        </p:txBody>
      </p:sp>
      <p:sp>
        <p:nvSpPr>
          <p:cNvPr id="3" name="Content Placeholder 2">
            <a:extLst>
              <a:ext uri="{FF2B5EF4-FFF2-40B4-BE49-F238E27FC236}">
                <a16:creationId xmlns:a16="http://schemas.microsoft.com/office/drawing/2014/main" id="{1AEEE7D0-40DF-4AB4-8F76-6CC2BB2C774E}"/>
              </a:ext>
            </a:extLst>
          </p:cNvPr>
          <p:cNvSpPr>
            <a:spLocks noGrp="1"/>
          </p:cNvSpPr>
          <p:nvPr>
            <p:ph idx="1"/>
          </p:nvPr>
        </p:nvSpPr>
        <p:spPr>
          <a:xfrm>
            <a:off x="57151" y="1115208"/>
            <a:ext cx="8878168" cy="4917292"/>
          </a:xfrm>
        </p:spPr>
        <p:txBody>
          <a:bodyPr>
            <a:normAutofit fontScale="77500" lnSpcReduction="20000"/>
          </a:bodyPr>
          <a:lstStyle/>
          <a:p>
            <a:r>
              <a:rPr lang="en-CA" dirty="0"/>
              <a:t>Estimates of prevalence of attributes within a cluster of people (e.g. a population or cohort).</a:t>
            </a:r>
          </a:p>
          <a:p>
            <a:r>
              <a:rPr lang="en-CA" dirty="0"/>
              <a:t>Statistical properties of distinct attributes and relationships (ideally cause-effect relationships) between attributes – these must be preserved in the data post de-identification.</a:t>
            </a:r>
          </a:p>
          <a:p>
            <a:r>
              <a:rPr lang="en-CA" dirty="0"/>
              <a:t>Differential sensitivity of different data contents (e.g., ICD9 303.01 “Acute alcoholic intoxication in alcoholism, continuous” vs 845.00 “Sprain of ankle”)</a:t>
            </a:r>
          </a:p>
          <a:p>
            <a:r>
              <a:rPr lang="en-CA" dirty="0"/>
              <a:t>Real-world contextual factors (e.g. lives in small community) and other factors (e.g. visibly young or old) that contribute to re-identification risks.</a:t>
            </a:r>
          </a:p>
          <a:p>
            <a:r>
              <a:rPr lang="en-CA" dirty="0"/>
              <a:t>We can think of these contextual factors as re-identification “slicers and dicers”.</a:t>
            </a:r>
          </a:p>
          <a:p>
            <a:pPr lvl="1"/>
            <a:r>
              <a:rPr lang="en-CA" dirty="0"/>
              <a:t>Sometimes referred to as “seemingly innocuous” pieces of information that contribute to the “mosaic” effect.</a:t>
            </a:r>
          </a:p>
          <a:p>
            <a:pPr lvl="1"/>
            <a:r>
              <a:rPr lang="en-CA" dirty="0"/>
              <a:t>They can “partition” definitely not-innocuous bodies of information (potential privacy invaders) in such a way that re-identification risk is increased – possibly substantially.</a:t>
            </a:r>
          </a:p>
        </p:txBody>
      </p:sp>
      <p:pic>
        <p:nvPicPr>
          <p:cNvPr id="6" name="Picture 5">
            <a:extLst>
              <a:ext uri="{FF2B5EF4-FFF2-40B4-BE49-F238E27FC236}">
                <a16:creationId xmlns:a16="http://schemas.microsoft.com/office/drawing/2014/main" id="{9668F7DC-E4A0-4E5D-B8D4-6742C07B88EF}"/>
              </a:ext>
            </a:extLst>
          </p:cNvPr>
          <p:cNvPicPr>
            <a:picLocks noChangeAspect="1"/>
          </p:cNvPicPr>
          <p:nvPr/>
        </p:nvPicPr>
        <p:blipFill>
          <a:blip r:embed="rId2"/>
          <a:stretch>
            <a:fillRect/>
          </a:stretch>
        </p:blipFill>
        <p:spPr>
          <a:xfrm>
            <a:off x="6477321" y="5451155"/>
            <a:ext cx="1098229" cy="1330077"/>
          </a:xfrm>
          <a:prstGeom prst="rect">
            <a:avLst/>
          </a:prstGeom>
        </p:spPr>
      </p:pic>
      <p:sp>
        <p:nvSpPr>
          <p:cNvPr id="4" name="Slide Number Placeholder 3">
            <a:extLst>
              <a:ext uri="{FF2B5EF4-FFF2-40B4-BE49-F238E27FC236}">
                <a16:creationId xmlns:a16="http://schemas.microsoft.com/office/drawing/2014/main" id="{D50CA414-73B6-4442-9FEE-9F543B31AD16}"/>
              </a:ext>
            </a:extLst>
          </p:cNvPr>
          <p:cNvSpPr>
            <a:spLocks noGrp="1"/>
          </p:cNvSpPr>
          <p:nvPr>
            <p:ph type="sldNum" sz="quarter" idx="12"/>
          </p:nvPr>
        </p:nvSpPr>
        <p:spPr/>
        <p:txBody>
          <a:bodyPr/>
          <a:lstStyle/>
          <a:p>
            <a:fld id="{E41C2F51-BBCF-4977-9FCF-96B4275C4DA2}" type="slidenum">
              <a:rPr lang="en-CA" smtClean="0"/>
              <a:t>24</a:t>
            </a:fld>
            <a:endParaRPr lang="en-CA"/>
          </a:p>
        </p:txBody>
      </p:sp>
    </p:spTree>
    <p:extLst>
      <p:ext uri="{BB962C8B-B14F-4D97-AF65-F5344CB8AC3E}">
        <p14:creationId xmlns:p14="http://schemas.microsoft.com/office/powerpoint/2010/main" val="206365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35DA-FE44-4F4C-80E6-3A8FC49FEF17}"/>
              </a:ext>
            </a:extLst>
          </p:cNvPr>
          <p:cNvSpPr>
            <a:spLocks noGrp="1"/>
          </p:cNvSpPr>
          <p:nvPr>
            <p:ph type="title"/>
          </p:nvPr>
        </p:nvSpPr>
        <p:spPr>
          <a:xfrm>
            <a:off x="590708" y="99534"/>
            <a:ext cx="7886700" cy="826250"/>
          </a:xfrm>
        </p:spPr>
        <p:txBody>
          <a:bodyPr>
            <a:normAutofit fontScale="90000"/>
          </a:bodyPr>
          <a:lstStyle/>
          <a:p>
            <a:r>
              <a:rPr lang="en-CA" dirty="0"/>
              <a:t>Component #2 – Distinguishability of cases in the dataset</a:t>
            </a:r>
          </a:p>
        </p:txBody>
      </p:sp>
      <p:graphicFrame>
        <p:nvGraphicFramePr>
          <p:cNvPr id="4" name="Table 3">
            <a:extLst>
              <a:ext uri="{FF2B5EF4-FFF2-40B4-BE49-F238E27FC236}">
                <a16:creationId xmlns:a16="http://schemas.microsoft.com/office/drawing/2014/main" id="{63807E87-6557-4551-B630-853998FDC3E4}"/>
              </a:ext>
            </a:extLst>
          </p:cNvPr>
          <p:cNvGraphicFramePr>
            <a:graphicFrameLocks noGrp="1"/>
          </p:cNvGraphicFramePr>
          <p:nvPr>
            <p:extLst>
              <p:ext uri="{D42A27DB-BD31-4B8C-83A1-F6EECF244321}">
                <p14:modId xmlns:p14="http://schemas.microsoft.com/office/powerpoint/2010/main" val="2725785134"/>
              </p:ext>
            </p:extLst>
          </p:nvPr>
        </p:nvGraphicFramePr>
        <p:xfrm>
          <a:off x="226466" y="977760"/>
          <a:ext cx="8640558" cy="2987040"/>
        </p:xfrm>
        <a:graphic>
          <a:graphicData uri="http://schemas.openxmlformats.org/drawingml/2006/table">
            <a:tbl>
              <a:tblPr firstRow="1" firstCol="1" bandRow="1">
                <a:tableStyleId>{5C22544A-7EE6-4342-B048-85BDC9FD1C3A}</a:tableStyleId>
              </a:tblPr>
              <a:tblGrid>
                <a:gridCol w="1477126">
                  <a:extLst>
                    <a:ext uri="{9D8B030D-6E8A-4147-A177-3AD203B41FA5}">
                      <a16:colId xmlns:a16="http://schemas.microsoft.com/office/drawing/2014/main" val="3092143856"/>
                    </a:ext>
                  </a:extLst>
                </a:gridCol>
                <a:gridCol w="2371369">
                  <a:extLst>
                    <a:ext uri="{9D8B030D-6E8A-4147-A177-3AD203B41FA5}">
                      <a16:colId xmlns:a16="http://schemas.microsoft.com/office/drawing/2014/main" val="2695246570"/>
                    </a:ext>
                  </a:extLst>
                </a:gridCol>
                <a:gridCol w="2568667">
                  <a:extLst>
                    <a:ext uri="{9D8B030D-6E8A-4147-A177-3AD203B41FA5}">
                      <a16:colId xmlns:a16="http://schemas.microsoft.com/office/drawing/2014/main" val="598426831"/>
                    </a:ext>
                  </a:extLst>
                </a:gridCol>
                <a:gridCol w="2223396">
                  <a:extLst>
                    <a:ext uri="{9D8B030D-6E8A-4147-A177-3AD203B41FA5}">
                      <a16:colId xmlns:a16="http://schemas.microsoft.com/office/drawing/2014/main" val="3582404381"/>
                    </a:ext>
                  </a:extLst>
                </a:gridCol>
              </a:tblGrid>
              <a:tr h="0">
                <a:tc>
                  <a:txBody>
                    <a:bodyPr/>
                    <a:lstStyle/>
                    <a:p>
                      <a:pPr marL="0" marR="0" algn="ctr">
                        <a:spcBef>
                          <a:spcPts val="0"/>
                        </a:spcBef>
                        <a:spcAft>
                          <a:spcPts val="0"/>
                        </a:spcAft>
                      </a:pPr>
                      <a:r>
                        <a:rPr lang="en-CA" sz="1400">
                          <a:effectLst/>
                        </a:rPr>
                        <a:t>Component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CA" sz="1400" dirty="0">
                          <a:effectLst/>
                        </a:rPr>
                        <a:t>Ecology of Data Re-Identification</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CA" sz="1400">
                          <a:effectLst/>
                        </a:rPr>
                        <a:t>Quantifiables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CA" sz="1400">
                          <a:effectLst/>
                        </a:rPr>
                        <a:t>Caveats – ‘Hard’ vs ‘Soft’ Metrics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739717"/>
                  </a:ext>
                </a:extLst>
              </a:tr>
              <a:tr h="0">
                <a:tc>
                  <a:txBody>
                    <a:bodyPr/>
                    <a:lstStyle/>
                    <a:p>
                      <a:pPr marL="0" marR="0" algn="ctr">
                        <a:spcBef>
                          <a:spcPts val="0"/>
                        </a:spcBef>
                        <a:spcAft>
                          <a:spcPts val="0"/>
                        </a:spcAft>
                      </a:pPr>
                      <a:r>
                        <a:rPr lang="en-CA" sz="1400" b="1" dirty="0">
                          <a:solidFill>
                            <a:schemeClr val="tx1"/>
                          </a:solidFill>
                          <a:effectLst/>
                        </a:rPr>
                        <a:t>The Dataset </a:t>
                      </a:r>
                    </a:p>
                    <a:p>
                      <a:pPr marL="0" marR="0" algn="ctr">
                        <a:spcBef>
                          <a:spcPts val="0"/>
                        </a:spcBef>
                        <a:spcAft>
                          <a:spcPts val="0"/>
                        </a:spcAft>
                      </a:pPr>
                      <a:r>
                        <a:rPr lang="en-CA" sz="1400" b="1" dirty="0">
                          <a:solidFill>
                            <a:schemeClr val="tx1"/>
                          </a:solidFill>
                          <a:effectLst/>
                        </a:rPr>
                        <a:t>(the “Data”)</a:t>
                      </a:r>
                    </a:p>
                    <a:p>
                      <a:pPr marL="0" marR="0">
                        <a:spcBef>
                          <a:spcPts val="0"/>
                        </a:spcBef>
                        <a:spcAft>
                          <a:spcPts val="0"/>
                        </a:spcAft>
                      </a:pPr>
                      <a:r>
                        <a:rPr lang="en-CA" sz="1400" b="0" dirty="0">
                          <a:solidFill>
                            <a:schemeClr val="tx1"/>
                          </a:solidFill>
                          <a:effectLst/>
                        </a:rPr>
                        <a:t>If a dataset has meaningful and useful content, it must reflect distinguishing characteristics of persons in the World. </a:t>
                      </a:r>
                      <a:endParaRPr lang="en-CA"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solidFill>
                      <a:srgbClr val="C2DAF0"/>
                    </a:solidFill>
                  </a:tcPr>
                </a:tc>
                <a:tc>
                  <a:txBody>
                    <a:bodyPr/>
                    <a:lstStyle/>
                    <a:p>
                      <a:pPr marL="0" marR="0" algn="ctr">
                        <a:spcBef>
                          <a:spcPts val="0"/>
                        </a:spcBef>
                        <a:spcAft>
                          <a:spcPts val="0"/>
                        </a:spcAft>
                      </a:pPr>
                      <a:r>
                        <a:rPr lang="en-CA" sz="1400" b="1" dirty="0">
                          <a:solidFill>
                            <a:schemeClr val="tx1"/>
                          </a:solidFill>
                          <a:effectLst/>
                        </a:rPr>
                        <a:t>Distinguishing characteristics of </a:t>
                      </a:r>
                    </a:p>
                    <a:p>
                      <a:pPr marL="0" marR="0" algn="ctr">
                        <a:spcBef>
                          <a:spcPts val="0"/>
                        </a:spcBef>
                        <a:spcAft>
                          <a:spcPts val="0"/>
                        </a:spcAft>
                      </a:pPr>
                      <a:r>
                        <a:rPr lang="en-CA" sz="1400" b="1" dirty="0">
                          <a:solidFill>
                            <a:schemeClr val="tx1"/>
                          </a:solidFill>
                          <a:effectLst/>
                        </a:rPr>
                        <a:t>data in the Dataset </a:t>
                      </a:r>
                    </a:p>
                    <a:p>
                      <a:pPr marL="87313" marR="0" lvl="0" indent="-87313">
                        <a:spcBef>
                          <a:spcPts val="0"/>
                        </a:spcBef>
                        <a:spcAft>
                          <a:spcPts val="0"/>
                        </a:spcAft>
                        <a:buFont typeface="Symbol" panose="05050102010706020507" pitchFamily="18" charset="2"/>
                        <a:buChar char=""/>
                      </a:pPr>
                      <a:r>
                        <a:rPr lang="en-CA" sz="1400" dirty="0">
                          <a:solidFill>
                            <a:schemeClr val="tx1"/>
                          </a:solidFill>
                          <a:effectLst/>
                        </a:rPr>
                        <a:t>Ignoring everything but the dataset – what is the mathematically quantifiable data re-identification worst-case scenario?</a:t>
                      </a:r>
                    </a:p>
                    <a:p>
                      <a:pPr marL="87313" marR="0" lvl="0" indent="-87313">
                        <a:spcBef>
                          <a:spcPts val="0"/>
                        </a:spcBef>
                        <a:spcAft>
                          <a:spcPts val="0"/>
                        </a:spcAft>
                        <a:buFont typeface="Symbol" panose="05050102010706020507" pitchFamily="18" charset="2"/>
                        <a:buChar char=""/>
                      </a:pPr>
                      <a:r>
                        <a:rPr lang="en-CA" sz="1400" dirty="0">
                          <a:solidFill>
                            <a:schemeClr val="tx1"/>
                          </a:solidFill>
                          <a:effectLst/>
                        </a:rPr>
                        <a:t>‘Distinguishability’ of cases reflects strong assumptions about data in the World </a:t>
                      </a:r>
                    </a:p>
                    <a:p>
                      <a:pPr marL="87313" marR="0" lvl="0" indent="-87313">
                        <a:spcBef>
                          <a:spcPts val="0"/>
                        </a:spcBef>
                        <a:spcAft>
                          <a:spcPts val="0"/>
                        </a:spcAft>
                        <a:buFont typeface="Symbol" panose="05050102010706020507" pitchFamily="18" charset="2"/>
                        <a:buChar char=""/>
                      </a:pPr>
                      <a:r>
                        <a:rPr lang="en-CA" sz="1400" dirty="0">
                          <a:solidFill>
                            <a:schemeClr val="tx1"/>
                          </a:solidFill>
                          <a:effectLst/>
                        </a:rPr>
                        <a:t>Data contents identify Communities of Interest.</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solidFill>
                      <a:srgbClr val="C2DAF0"/>
                    </a:solidFill>
                  </a:tcPr>
                </a:tc>
                <a:tc>
                  <a:txBody>
                    <a:bodyPr/>
                    <a:lstStyle/>
                    <a:p>
                      <a:pPr marL="0" marR="0" algn="ctr">
                        <a:spcBef>
                          <a:spcPts val="0"/>
                        </a:spcBef>
                        <a:spcAft>
                          <a:spcPts val="0"/>
                        </a:spcAft>
                      </a:pPr>
                      <a:r>
                        <a:rPr lang="en-CA" sz="1400" dirty="0">
                          <a:solidFill>
                            <a:schemeClr val="tx1"/>
                          </a:solidFill>
                          <a:effectLst/>
                        </a:rPr>
                        <a:t>Distinguishable Cases</a:t>
                      </a:r>
                    </a:p>
                    <a:p>
                      <a:pPr marL="87313" marR="0" lvl="0" indent="-87313">
                        <a:spcBef>
                          <a:spcPts val="0"/>
                        </a:spcBef>
                        <a:spcAft>
                          <a:spcPts val="0"/>
                        </a:spcAft>
                        <a:buFont typeface="Symbol" panose="05050102010706020507" pitchFamily="18" charset="2"/>
                        <a:buChar char=""/>
                      </a:pPr>
                      <a:r>
                        <a:rPr lang="en-CA" sz="1400" dirty="0">
                          <a:solidFill>
                            <a:schemeClr val="tx1"/>
                          </a:solidFill>
                          <a:effectLst/>
                        </a:rPr>
                        <a:t>Range of metrics - based on numbers of cases with the same profiles on multiple linked variables in Dataset.</a:t>
                      </a:r>
                    </a:p>
                    <a:p>
                      <a:pPr marL="87313" marR="0" lvl="0" indent="-87313">
                        <a:spcBef>
                          <a:spcPts val="0"/>
                        </a:spcBef>
                        <a:spcAft>
                          <a:spcPts val="0"/>
                        </a:spcAft>
                        <a:buFont typeface="Symbol" panose="05050102010706020507" pitchFamily="18" charset="2"/>
                        <a:buChar char=""/>
                      </a:pPr>
                      <a:r>
                        <a:rPr lang="en-CA" sz="1400" dirty="0">
                          <a:solidFill>
                            <a:schemeClr val="tx1"/>
                          </a:solidFill>
                          <a:effectLst/>
                        </a:rPr>
                        <a:t>“Zero risk” = no information content; “meaningful content = distinguishable cases”; therefore  </a:t>
                      </a:r>
                      <a:r>
                        <a:rPr lang="en-CA" sz="1400" b="1" dirty="0">
                          <a:solidFill>
                            <a:schemeClr val="tx1"/>
                          </a:solidFill>
                          <a:effectLst/>
                        </a:rPr>
                        <a:t>“zero risk” for a dataset with meaningful content makes no sense.</a:t>
                      </a:r>
                      <a:endParaRPr lang="en-CA"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solidFill>
                      <a:srgbClr val="C2DAF0"/>
                    </a:solidFill>
                  </a:tcPr>
                </a:tc>
                <a:tc>
                  <a:txBody>
                    <a:bodyPr/>
                    <a:lstStyle/>
                    <a:p>
                      <a:pPr marL="0" marR="0" algn="ctr">
                        <a:spcBef>
                          <a:spcPts val="0"/>
                        </a:spcBef>
                        <a:spcAft>
                          <a:spcPts val="0"/>
                        </a:spcAft>
                      </a:pPr>
                      <a:r>
                        <a:rPr lang="en-CA" sz="1400" b="1" dirty="0">
                          <a:solidFill>
                            <a:schemeClr val="tx1"/>
                          </a:solidFill>
                          <a:effectLst/>
                        </a:rPr>
                        <a:t>“Hard” Computed Values</a:t>
                      </a:r>
                    </a:p>
                    <a:p>
                      <a:pPr marL="87313" marR="0" lvl="0" indent="-87313">
                        <a:spcBef>
                          <a:spcPts val="0"/>
                        </a:spcBef>
                        <a:spcAft>
                          <a:spcPts val="0"/>
                        </a:spcAft>
                        <a:buFont typeface="Symbol" panose="05050102010706020507" pitchFamily="18" charset="2"/>
                        <a:buChar char=""/>
                      </a:pPr>
                      <a:r>
                        <a:rPr lang="en-CA" sz="1400" dirty="0">
                          <a:solidFill>
                            <a:schemeClr val="tx1"/>
                          </a:solidFill>
                          <a:effectLst/>
                        </a:rPr>
                        <a:t>‘Hard’ values under a set of worst-case assumptions that may or may not be reasonable </a:t>
                      </a:r>
                    </a:p>
                    <a:p>
                      <a:pPr marL="87313" marR="0" lvl="0" indent="-87313">
                        <a:spcBef>
                          <a:spcPts val="0"/>
                        </a:spcBef>
                        <a:spcAft>
                          <a:spcPts val="0"/>
                        </a:spcAft>
                        <a:buFont typeface="Symbol" panose="05050102010706020507" pitchFamily="18" charset="2"/>
                        <a:buChar char=""/>
                      </a:pPr>
                      <a:r>
                        <a:rPr lang="en-CA" sz="1400" dirty="0">
                          <a:solidFill>
                            <a:schemeClr val="tx1"/>
                          </a:solidFill>
                          <a:effectLst/>
                        </a:rPr>
                        <a:t>Greatest risk for inflated estimates of risk – greatest potential for putting data integrity at risk</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solidFill>
                      <a:srgbClr val="C2DAF0"/>
                    </a:solidFill>
                  </a:tcPr>
                </a:tc>
                <a:extLst>
                  <a:ext uri="{0D108BD9-81ED-4DB2-BD59-A6C34878D82A}">
                    <a16:rowId xmlns:a16="http://schemas.microsoft.com/office/drawing/2014/main" val="2264304878"/>
                  </a:ext>
                </a:extLst>
              </a:tr>
            </a:tbl>
          </a:graphicData>
        </a:graphic>
      </p:graphicFrame>
      <p:sp>
        <p:nvSpPr>
          <p:cNvPr id="5" name="Rectangle 2">
            <a:extLst>
              <a:ext uri="{FF2B5EF4-FFF2-40B4-BE49-F238E27FC236}">
                <a16:creationId xmlns:a16="http://schemas.microsoft.com/office/drawing/2014/main" id="{68A04474-4748-49CE-A7AB-7D2960CEAC26}"/>
              </a:ext>
            </a:extLst>
          </p:cNvPr>
          <p:cNvSpPr>
            <a:spLocks noChangeArrowheads="1"/>
          </p:cNvSpPr>
          <p:nvPr/>
        </p:nvSpPr>
        <p:spPr bwMode="auto">
          <a:xfrm>
            <a:off x="1221729" y="33654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graphicFrame>
        <p:nvGraphicFramePr>
          <p:cNvPr id="6" name="Object 5">
            <a:extLst>
              <a:ext uri="{FF2B5EF4-FFF2-40B4-BE49-F238E27FC236}">
                <a16:creationId xmlns:a16="http://schemas.microsoft.com/office/drawing/2014/main" id="{72B5BCCB-37C6-4398-B4D6-AA70AE494DDD}"/>
              </a:ext>
            </a:extLst>
          </p:cNvPr>
          <p:cNvGraphicFramePr>
            <a:graphicFrameLocks noChangeAspect="1"/>
          </p:cNvGraphicFramePr>
          <p:nvPr>
            <p:extLst>
              <p:ext uri="{D42A27DB-BD31-4B8C-83A1-F6EECF244321}">
                <p14:modId xmlns:p14="http://schemas.microsoft.com/office/powerpoint/2010/main" val="1942419520"/>
              </p:ext>
            </p:extLst>
          </p:nvPr>
        </p:nvGraphicFramePr>
        <p:xfrm>
          <a:off x="1472146" y="4078755"/>
          <a:ext cx="5934075" cy="2819400"/>
        </p:xfrm>
        <a:graphic>
          <a:graphicData uri="http://schemas.openxmlformats.org/presentationml/2006/ole">
            <mc:AlternateContent xmlns:mc="http://schemas.openxmlformats.org/markup-compatibility/2006">
              <mc:Choice xmlns:v="urn:schemas-microsoft-com:vml" Requires="v">
                <p:oleObj spid="_x0000_s8274" name="Visio" r:id="rId3" imgW="6524456" imgH="3095489" progId="Visio.Drawing.15">
                  <p:embed/>
                </p:oleObj>
              </mc:Choice>
              <mc:Fallback>
                <p:oleObj name="Visio" r:id="rId3" imgW="6524456" imgH="309548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2146" y="4078755"/>
                        <a:ext cx="5934075" cy="281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a:extLst>
              <a:ext uri="{FF2B5EF4-FFF2-40B4-BE49-F238E27FC236}">
                <a16:creationId xmlns:a16="http://schemas.microsoft.com/office/drawing/2014/main" id="{96A15AD3-01B2-498D-AF11-45F90FBCBB0D}"/>
              </a:ext>
            </a:extLst>
          </p:cNvPr>
          <p:cNvSpPr>
            <a:spLocks noGrp="1"/>
          </p:cNvSpPr>
          <p:nvPr>
            <p:ph type="sldNum" sz="quarter" idx="12"/>
          </p:nvPr>
        </p:nvSpPr>
        <p:spPr/>
        <p:txBody>
          <a:bodyPr/>
          <a:lstStyle/>
          <a:p>
            <a:fld id="{E41C2F51-BBCF-4977-9FCF-96B4275C4DA2}" type="slidenum">
              <a:rPr lang="en-CA" smtClean="0"/>
              <a:t>25</a:t>
            </a:fld>
            <a:endParaRPr lang="en-CA"/>
          </a:p>
        </p:txBody>
      </p:sp>
    </p:spTree>
    <p:extLst>
      <p:ext uri="{BB962C8B-B14F-4D97-AF65-F5344CB8AC3E}">
        <p14:creationId xmlns:p14="http://schemas.microsoft.com/office/powerpoint/2010/main" val="246782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61464-4377-43D4-96B7-574C1C71699A}"/>
              </a:ext>
            </a:extLst>
          </p:cNvPr>
          <p:cNvSpPr>
            <a:spLocks noGrp="1"/>
          </p:cNvSpPr>
          <p:nvPr>
            <p:ph type="title"/>
          </p:nvPr>
        </p:nvSpPr>
        <p:spPr>
          <a:xfrm>
            <a:off x="601498" y="133681"/>
            <a:ext cx="7886700" cy="826250"/>
          </a:xfrm>
        </p:spPr>
        <p:txBody>
          <a:bodyPr>
            <a:normAutofit fontScale="90000"/>
          </a:bodyPr>
          <a:lstStyle/>
          <a:p>
            <a:r>
              <a:rPr lang="en-CA" dirty="0"/>
              <a:t>What emerges out of this second component – Distinguishability of Cases in the Dataset</a:t>
            </a:r>
          </a:p>
        </p:txBody>
      </p:sp>
      <p:sp>
        <p:nvSpPr>
          <p:cNvPr id="3" name="Content Placeholder 2">
            <a:extLst>
              <a:ext uri="{FF2B5EF4-FFF2-40B4-BE49-F238E27FC236}">
                <a16:creationId xmlns:a16="http://schemas.microsoft.com/office/drawing/2014/main" id="{A68A9C6A-0A29-4A45-979E-D063240C92EB}"/>
              </a:ext>
            </a:extLst>
          </p:cNvPr>
          <p:cNvSpPr>
            <a:spLocks noGrp="1"/>
          </p:cNvSpPr>
          <p:nvPr>
            <p:ph idx="1"/>
          </p:nvPr>
        </p:nvSpPr>
        <p:spPr>
          <a:xfrm>
            <a:off x="136591" y="1092726"/>
            <a:ext cx="8916348" cy="3824545"/>
          </a:xfrm>
        </p:spPr>
        <p:txBody>
          <a:bodyPr>
            <a:normAutofit/>
          </a:bodyPr>
          <a:lstStyle/>
          <a:p>
            <a:r>
              <a:rPr lang="en-CA" sz="2200" dirty="0"/>
              <a:t>Computed estimates of number of cases that could (in theory) be re-identified – with quantitative estimate estimates of the certainty of re-identification.</a:t>
            </a:r>
          </a:p>
          <a:p>
            <a:r>
              <a:rPr lang="en-CA" sz="2200" dirty="0"/>
              <a:t>Measures of distinguishability provide MAXIMUM estimates of number or proportion of cases that could be re-identified at different levels of certainty – on the basis of worst-case assumptions that are almost invariably going to be counterfactual.</a:t>
            </a:r>
          </a:p>
          <a:p>
            <a:r>
              <a:rPr lang="en-CA" sz="2200" dirty="0"/>
              <a:t>Beware of arguments based on counterfactual premises*, e.g., “if wishes were horses then beggars would ride” or </a:t>
            </a:r>
            <a:r>
              <a:rPr lang="en-CA" sz="2200" dirty="0" err="1"/>
              <a:t>the”myth</a:t>
            </a:r>
            <a:r>
              <a:rPr lang="en-CA" sz="2200" dirty="0"/>
              <a:t> of the perfect population register”** or the “omniscient data adversary” assumption:</a:t>
            </a:r>
          </a:p>
        </p:txBody>
      </p:sp>
      <p:sp>
        <p:nvSpPr>
          <p:cNvPr id="4" name="Rectangle 3">
            <a:extLst>
              <a:ext uri="{FF2B5EF4-FFF2-40B4-BE49-F238E27FC236}">
                <a16:creationId xmlns:a16="http://schemas.microsoft.com/office/drawing/2014/main" id="{34F6B266-0601-4139-8E76-71029D64248C}"/>
              </a:ext>
            </a:extLst>
          </p:cNvPr>
          <p:cNvSpPr/>
          <p:nvPr/>
        </p:nvSpPr>
        <p:spPr>
          <a:xfrm>
            <a:off x="136591" y="4555527"/>
            <a:ext cx="8616383" cy="1169551"/>
          </a:xfrm>
          <a:prstGeom prst="rect">
            <a:avLst/>
          </a:prstGeom>
        </p:spPr>
        <p:txBody>
          <a:bodyPr wrap="square">
            <a:spAutoFit/>
          </a:bodyPr>
          <a:lstStyle/>
          <a:p>
            <a:r>
              <a:rPr lang="en-CA" sz="1400" i="1" dirty="0">
                <a:solidFill>
                  <a:srgbClr val="000000"/>
                </a:solidFill>
                <a:latin typeface="AdvTT5235d5a9"/>
                <a:ea typeface="Calibri" panose="020F0502020204030204" pitchFamily="34" charset="0"/>
                <a:cs typeface="AdvTT5235d5a9"/>
              </a:rPr>
              <a:t>…when considering link disclosure attackers, one has to de</a:t>
            </a:r>
            <a:r>
              <a:rPr lang="en-CA" sz="1400" i="1" dirty="0">
                <a:solidFill>
                  <a:srgbClr val="000000"/>
                </a:solidFill>
                <a:latin typeface="AdvTT5235d5a9+fb"/>
                <a:ea typeface="Calibri" panose="020F0502020204030204" pitchFamily="34" charset="0"/>
                <a:cs typeface="AdvTT5235d5a9+fb"/>
              </a:rPr>
              <a:t>fi</a:t>
            </a:r>
            <a:r>
              <a:rPr lang="en-CA" sz="1400" i="1" dirty="0">
                <a:solidFill>
                  <a:srgbClr val="000000"/>
                </a:solidFill>
                <a:latin typeface="AdvTT5235d5a9"/>
                <a:ea typeface="Calibri" panose="020F0502020204030204" pitchFamily="34" charset="0"/>
                <a:cs typeface="AdvTT5235d5a9"/>
              </a:rPr>
              <a:t>ne what external resources are available to them. As it happens in cryptography, the most recommendable option (in order to ensure privacy even in the </a:t>
            </a:r>
            <a:r>
              <a:rPr lang="en-CA" sz="1400" b="1" i="1" dirty="0">
                <a:solidFill>
                  <a:srgbClr val="000000"/>
                </a:solidFill>
                <a:latin typeface="AdvTT5235d5a9"/>
                <a:ea typeface="Calibri" panose="020F0502020204030204" pitchFamily="34" charset="0"/>
                <a:cs typeface="AdvTT5235d5a9"/>
              </a:rPr>
              <a:t>worst case</a:t>
            </a:r>
            <a:r>
              <a:rPr lang="en-CA" sz="1400" i="1" dirty="0">
                <a:solidFill>
                  <a:srgbClr val="000000"/>
                </a:solidFill>
                <a:latin typeface="AdvTT5235d5a9"/>
                <a:ea typeface="Calibri" panose="020F0502020204030204" pitchFamily="34" charset="0"/>
                <a:cs typeface="AdvTT5235d5a9"/>
              </a:rPr>
              <a:t>) is to </a:t>
            </a:r>
            <a:r>
              <a:rPr lang="en-CA" sz="1400" b="1" i="1" dirty="0">
                <a:solidFill>
                  <a:srgbClr val="000000"/>
                </a:solidFill>
                <a:latin typeface="AdvTT5235d5a9"/>
                <a:ea typeface="Calibri" panose="020F0502020204030204" pitchFamily="34" charset="0"/>
                <a:cs typeface="AdvTT5235d5a9"/>
              </a:rPr>
              <a:t>assume</a:t>
            </a:r>
            <a:r>
              <a:rPr lang="en-CA" sz="1400" i="1" dirty="0">
                <a:solidFill>
                  <a:srgbClr val="000000"/>
                </a:solidFill>
                <a:latin typeface="AdvTT5235d5a9"/>
                <a:ea typeface="Calibri" panose="020F0502020204030204" pitchFamily="34" charset="0"/>
                <a:cs typeface="AdvTT5235d5a9"/>
              </a:rPr>
              <a:t> that the attacker has obtained some information on </a:t>
            </a:r>
            <a:r>
              <a:rPr lang="en-CA" sz="1400" b="1" i="1" dirty="0">
                <a:solidFill>
                  <a:srgbClr val="000000"/>
                </a:solidFill>
                <a:latin typeface="AdvTT94c8263f.I"/>
                <a:ea typeface="Calibri" panose="020F0502020204030204" pitchFamily="34" charset="0"/>
                <a:cs typeface="AdvTT94c8263f.I"/>
              </a:rPr>
              <a:t>all </a:t>
            </a:r>
            <a:r>
              <a:rPr lang="en-CA" sz="1400" b="1" i="1" dirty="0">
                <a:solidFill>
                  <a:srgbClr val="000000"/>
                </a:solidFill>
                <a:latin typeface="AdvTT5235d5a9"/>
                <a:ea typeface="Calibri" panose="020F0502020204030204" pitchFamily="34" charset="0"/>
                <a:cs typeface="AdvTT5235d5a9"/>
              </a:rPr>
              <a:t>original records </a:t>
            </a:r>
            <a:r>
              <a:rPr lang="en-CA" sz="1400" i="1" dirty="0">
                <a:solidFill>
                  <a:srgbClr val="000000"/>
                </a:solidFill>
                <a:latin typeface="AdvTT5235d5a9"/>
                <a:ea typeface="Calibri" panose="020F0502020204030204" pitchFamily="34" charset="0"/>
                <a:cs typeface="AdvTT5235d5a9"/>
              </a:rPr>
              <a:t>in </a:t>
            </a:r>
            <a:r>
              <a:rPr lang="en-CA" sz="1400" i="1" dirty="0">
                <a:solidFill>
                  <a:srgbClr val="000000"/>
                </a:solidFill>
                <a:latin typeface="AdvTT94c8263f.I"/>
                <a:ea typeface="Calibri" panose="020F0502020204030204" pitchFamily="34" charset="0"/>
                <a:cs typeface="AdvTT94c8263f.I"/>
              </a:rPr>
              <a:t>T</a:t>
            </a:r>
            <a:r>
              <a:rPr lang="en-CA" sz="1400" i="1" dirty="0">
                <a:solidFill>
                  <a:srgbClr val="000000"/>
                </a:solidFill>
                <a:latin typeface="AdvTT5235d5a9"/>
                <a:ea typeface="Calibri" panose="020F0502020204030204" pitchFamily="34" charset="0"/>
                <a:cs typeface="AdvTT5235d5a9"/>
              </a:rPr>
              <a:t>, and then he uses this information in order to infer links between protected records in </a:t>
            </a:r>
            <a:r>
              <a:rPr lang="en-CA" sz="1400" i="1" dirty="0">
                <a:solidFill>
                  <a:srgbClr val="000000"/>
                </a:solidFill>
                <a:latin typeface="AdvTT94c8263f.I"/>
                <a:ea typeface="Calibri" panose="020F0502020204030204" pitchFamily="34" charset="0"/>
                <a:cs typeface="AdvTT94c8263f.I"/>
              </a:rPr>
              <a:t>T</a:t>
            </a:r>
            <a:r>
              <a:rPr lang="en-CA" sz="1400" i="1" dirty="0">
                <a:solidFill>
                  <a:srgbClr val="000000"/>
                </a:solidFill>
                <a:latin typeface="AdvTT5235d5a9+20"/>
                <a:ea typeface="Calibri" panose="020F0502020204030204" pitchFamily="34" charset="0"/>
                <a:cs typeface="AdvTT5235d5a9+20"/>
              </a:rPr>
              <a:t>′ </a:t>
            </a:r>
            <a:r>
              <a:rPr lang="en-CA" sz="1400" i="1" dirty="0">
                <a:solidFill>
                  <a:srgbClr val="000000"/>
                </a:solidFill>
                <a:latin typeface="AdvTT5235d5a9"/>
                <a:ea typeface="Calibri" panose="020F0502020204030204" pitchFamily="34" charset="0"/>
                <a:cs typeface="AdvTT5235d5a9"/>
              </a:rPr>
              <a:t>and original records in </a:t>
            </a:r>
            <a:r>
              <a:rPr lang="en-CA" sz="1400" i="1" dirty="0">
                <a:solidFill>
                  <a:srgbClr val="000000"/>
                </a:solidFill>
                <a:latin typeface="AdvTT94c8263f.I"/>
                <a:ea typeface="Calibri" panose="020F0502020204030204" pitchFamily="34" charset="0"/>
                <a:cs typeface="AdvTT94c8263f.I"/>
              </a:rPr>
              <a:t>T</a:t>
            </a:r>
            <a:r>
              <a:rPr lang="en-CA" sz="1400" i="1" dirty="0">
                <a:solidFill>
                  <a:srgbClr val="000000"/>
                </a:solidFill>
                <a:latin typeface="AdvTT5235d5a9"/>
                <a:ea typeface="Calibri" panose="020F0502020204030204" pitchFamily="34" charset="0"/>
                <a:cs typeface="AdvTT5235d5a9"/>
              </a:rPr>
              <a:t>. [emphasis added]***</a:t>
            </a:r>
            <a:endParaRPr lang="en-CA" sz="1400" dirty="0"/>
          </a:p>
        </p:txBody>
      </p:sp>
      <p:sp>
        <p:nvSpPr>
          <p:cNvPr id="5" name="TextBox 4">
            <a:extLst>
              <a:ext uri="{FF2B5EF4-FFF2-40B4-BE49-F238E27FC236}">
                <a16:creationId xmlns:a16="http://schemas.microsoft.com/office/drawing/2014/main" id="{0ED3B3D9-6E22-4193-9307-E818D64B22DE}"/>
              </a:ext>
            </a:extLst>
          </p:cNvPr>
          <p:cNvSpPr txBox="1"/>
          <p:nvPr/>
        </p:nvSpPr>
        <p:spPr>
          <a:xfrm>
            <a:off x="86674" y="5919281"/>
            <a:ext cx="8916348" cy="938719"/>
          </a:xfrm>
          <a:prstGeom prst="rect">
            <a:avLst/>
          </a:prstGeom>
          <a:noFill/>
        </p:spPr>
        <p:txBody>
          <a:bodyPr wrap="square" rtlCol="0">
            <a:spAutoFit/>
          </a:bodyPr>
          <a:lstStyle/>
          <a:p>
            <a:r>
              <a:rPr lang="en-CA" sz="1100" dirty="0"/>
              <a:t>*Goodman, N. The problem of counterfactual conditionals. The Journal of Philosophy, vol 44, No 5, February 1947, pp. 113-128.</a:t>
            </a:r>
            <a:endParaRPr lang="en-US" sz="1100" dirty="0"/>
          </a:p>
          <a:p>
            <a:r>
              <a:rPr lang="en-US" sz="1100" dirty="0"/>
              <a:t>**</a:t>
            </a:r>
            <a:r>
              <a:rPr lang="en-CA" sz="1100" dirty="0"/>
              <a:t>Barth-Jones, D. The "Re-identification" of Governor William Weld's Medical Information: A Critical Re-examination of Health Data Identification Risks and Privacy Protections, Then and Now. Pre-publication draft – working paper, June 18, 2012. </a:t>
            </a:r>
            <a:endParaRPr lang="en-US" sz="1100" dirty="0"/>
          </a:p>
          <a:p>
            <a:r>
              <a:rPr lang="en-US" sz="1100" dirty="0"/>
              <a:t>***J </a:t>
            </a:r>
            <a:r>
              <a:rPr lang="en-US" sz="1100" dirty="0" err="1"/>
              <a:t>Herranz</a:t>
            </a:r>
            <a:r>
              <a:rPr lang="en-US" sz="1100" dirty="0"/>
              <a:t>, J Nin, P Rodriguez &amp; T </a:t>
            </a:r>
            <a:r>
              <a:rPr lang="en-US" sz="1100" dirty="0" err="1"/>
              <a:t>Tassa</a:t>
            </a:r>
            <a:r>
              <a:rPr lang="en-US" sz="1100" dirty="0"/>
              <a:t>. Revisiting distance-based record linkage for privacy-preserving release of statistical datasets. Data &amp; Knowledge Engineering 100 (2015) 78-93</a:t>
            </a:r>
            <a:endParaRPr lang="en-CA" sz="1100" dirty="0"/>
          </a:p>
        </p:txBody>
      </p:sp>
      <p:sp>
        <p:nvSpPr>
          <p:cNvPr id="8" name="AutoShape 6" descr="Image result for omniscient"/>
          <p:cNvSpPr>
            <a:spLocks noChangeAspect="1" noChangeArrowheads="1"/>
          </p:cNvSpPr>
          <p:nvPr/>
        </p:nvSpPr>
        <p:spPr bwMode="auto">
          <a:xfrm>
            <a:off x="63500" y="-808038"/>
            <a:ext cx="2428875" cy="1695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9" name="AutoShape 8" descr="Image result for omniscient"/>
          <p:cNvSpPr>
            <a:spLocks noChangeAspect="1" noChangeArrowheads="1"/>
          </p:cNvSpPr>
          <p:nvPr/>
        </p:nvSpPr>
        <p:spPr bwMode="auto">
          <a:xfrm>
            <a:off x="215900" y="-655638"/>
            <a:ext cx="2428875" cy="1695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 name="Picture 9" descr="C:\Users\kmoselle\AppData\Local\Microsoft\Windows\INetCache\Content.MSO\261A4317.tmp"/>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634243" y="5460655"/>
            <a:ext cx="949888" cy="662889"/>
          </a:xfrm>
          <a:prstGeom prst="rect">
            <a:avLst/>
          </a:prstGeom>
          <a:noFill/>
          <a:ln>
            <a:noFill/>
          </a:ln>
        </p:spPr>
      </p:pic>
      <p:sp>
        <p:nvSpPr>
          <p:cNvPr id="6" name="Slide Number Placeholder 5">
            <a:extLst>
              <a:ext uri="{FF2B5EF4-FFF2-40B4-BE49-F238E27FC236}">
                <a16:creationId xmlns:a16="http://schemas.microsoft.com/office/drawing/2014/main" id="{B604045F-8B28-4B08-A31D-BB18A23012B0}"/>
              </a:ext>
            </a:extLst>
          </p:cNvPr>
          <p:cNvSpPr>
            <a:spLocks noGrp="1"/>
          </p:cNvSpPr>
          <p:nvPr>
            <p:ph type="sldNum" sz="quarter" idx="12"/>
          </p:nvPr>
        </p:nvSpPr>
        <p:spPr/>
        <p:txBody>
          <a:bodyPr/>
          <a:lstStyle/>
          <a:p>
            <a:fld id="{E41C2F51-BBCF-4977-9FCF-96B4275C4DA2}" type="slidenum">
              <a:rPr lang="en-CA" smtClean="0"/>
              <a:t>26</a:t>
            </a:fld>
            <a:endParaRPr lang="en-CA"/>
          </a:p>
        </p:txBody>
      </p:sp>
    </p:spTree>
    <p:extLst>
      <p:ext uri="{BB962C8B-B14F-4D97-AF65-F5344CB8AC3E}">
        <p14:creationId xmlns:p14="http://schemas.microsoft.com/office/powerpoint/2010/main" val="4117433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9065-EEC7-4E40-B9A4-1A04899343F1}"/>
              </a:ext>
            </a:extLst>
          </p:cNvPr>
          <p:cNvSpPr>
            <a:spLocks noGrp="1"/>
          </p:cNvSpPr>
          <p:nvPr>
            <p:ph type="title"/>
          </p:nvPr>
        </p:nvSpPr>
        <p:spPr>
          <a:xfrm>
            <a:off x="101600" y="52369"/>
            <a:ext cx="8839200" cy="826250"/>
          </a:xfrm>
        </p:spPr>
        <p:txBody>
          <a:bodyPr>
            <a:normAutofit fontScale="90000"/>
          </a:bodyPr>
          <a:lstStyle/>
          <a:p>
            <a:pPr algn="ctr"/>
            <a:r>
              <a:rPr lang="en-CA" dirty="0"/>
              <a:t>Conflating Distinguishability and Risk:  Appealing Mathematical Precision, but Blind to Context</a:t>
            </a:r>
          </a:p>
        </p:txBody>
      </p:sp>
      <p:pic>
        <p:nvPicPr>
          <p:cNvPr id="12" name="Picture 11">
            <a:extLst>
              <a:ext uri="{FF2B5EF4-FFF2-40B4-BE49-F238E27FC236}">
                <a16:creationId xmlns:a16="http://schemas.microsoft.com/office/drawing/2014/main" id="{B9BCF418-A0E7-4B44-9875-C95B506B5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968444"/>
            <a:ext cx="8890000" cy="5837187"/>
          </a:xfrm>
          <a:prstGeom prst="rect">
            <a:avLst/>
          </a:prstGeom>
        </p:spPr>
      </p:pic>
      <p:sp>
        <p:nvSpPr>
          <p:cNvPr id="3" name="Slide Number Placeholder 2">
            <a:extLst>
              <a:ext uri="{FF2B5EF4-FFF2-40B4-BE49-F238E27FC236}">
                <a16:creationId xmlns:a16="http://schemas.microsoft.com/office/drawing/2014/main" id="{50C7D50A-0579-4290-A871-055C3D3F0448}"/>
              </a:ext>
            </a:extLst>
          </p:cNvPr>
          <p:cNvSpPr>
            <a:spLocks noGrp="1"/>
          </p:cNvSpPr>
          <p:nvPr>
            <p:ph type="sldNum" sz="quarter" idx="12"/>
          </p:nvPr>
        </p:nvSpPr>
        <p:spPr/>
        <p:txBody>
          <a:bodyPr/>
          <a:lstStyle/>
          <a:p>
            <a:fld id="{E41C2F51-BBCF-4977-9FCF-96B4275C4DA2}" type="slidenum">
              <a:rPr lang="en-CA" smtClean="0"/>
              <a:t>27</a:t>
            </a:fld>
            <a:endParaRPr lang="en-CA"/>
          </a:p>
        </p:txBody>
      </p:sp>
    </p:spTree>
    <p:extLst>
      <p:ext uri="{BB962C8B-B14F-4D97-AF65-F5344CB8AC3E}">
        <p14:creationId xmlns:p14="http://schemas.microsoft.com/office/powerpoint/2010/main" val="1214275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E2B0-6105-497F-942A-54D14B608FB4}"/>
              </a:ext>
            </a:extLst>
          </p:cNvPr>
          <p:cNvSpPr>
            <a:spLocks noGrp="1"/>
          </p:cNvSpPr>
          <p:nvPr>
            <p:ph type="title"/>
          </p:nvPr>
        </p:nvSpPr>
        <p:spPr>
          <a:xfrm>
            <a:off x="173346" y="44450"/>
            <a:ext cx="8761973" cy="629969"/>
          </a:xfrm>
        </p:spPr>
        <p:txBody>
          <a:bodyPr/>
          <a:lstStyle/>
          <a:p>
            <a:r>
              <a:rPr lang="en-CA" dirty="0"/>
              <a:t>Component #3 – </a:t>
            </a:r>
            <a:r>
              <a:rPr lang="en-CA" b="1" i="1" dirty="0"/>
              <a:t>Re-identifiability </a:t>
            </a:r>
            <a:r>
              <a:rPr lang="en-CA" dirty="0"/>
              <a:t>of Cases</a:t>
            </a:r>
          </a:p>
        </p:txBody>
      </p:sp>
      <p:graphicFrame>
        <p:nvGraphicFramePr>
          <p:cNvPr id="3" name="Table 2">
            <a:extLst>
              <a:ext uri="{FF2B5EF4-FFF2-40B4-BE49-F238E27FC236}">
                <a16:creationId xmlns:a16="http://schemas.microsoft.com/office/drawing/2014/main" id="{03932C2A-22EF-450D-B723-16D8D9A90A6C}"/>
              </a:ext>
            </a:extLst>
          </p:cNvPr>
          <p:cNvGraphicFramePr>
            <a:graphicFrameLocks noGrp="1"/>
          </p:cNvGraphicFramePr>
          <p:nvPr>
            <p:extLst>
              <p:ext uri="{D42A27DB-BD31-4B8C-83A1-F6EECF244321}">
                <p14:modId xmlns:p14="http://schemas.microsoft.com/office/powerpoint/2010/main" val="3623245405"/>
              </p:ext>
            </p:extLst>
          </p:nvPr>
        </p:nvGraphicFramePr>
        <p:xfrm>
          <a:off x="208681" y="649019"/>
          <a:ext cx="8726638" cy="2514600"/>
        </p:xfrm>
        <a:graphic>
          <a:graphicData uri="http://schemas.openxmlformats.org/drawingml/2006/table">
            <a:tbl>
              <a:tblPr firstRow="1" firstCol="1" bandRow="1"/>
              <a:tblGrid>
                <a:gridCol w="1673907">
                  <a:extLst>
                    <a:ext uri="{9D8B030D-6E8A-4147-A177-3AD203B41FA5}">
                      <a16:colId xmlns:a16="http://schemas.microsoft.com/office/drawing/2014/main" val="2833273485"/>
                    </a:ext>
                  </a:extLst>
                </a:gridCol>
                <a:gridCol w="3048000">
                  <a:extLst>
                    <a:ext uri="{9D8B030D-6E8A-4147-A177-3AD203B41FA5}">
                      <a16:colId xmlns:a16="http://schemas.microsoft.com/office/drawing/2014/main" val="151844287"/>
                    </a:ext>
                  </a:extLst>
                </a:gridCol>
                <a:gridCol w="1930400">
                  <a:extLst>
                    <a:ext uri="{9D8B030D-6E8A-4147-A177-3AD203B41FA5}">
                      <a16:colId xmlns:a16="http://schemas.microsoft.com/office/drawing/2014/main" val="3745389074"/>
                    </a:ext>
                  </a:extLst>
                </a:gridCol>
                <a:gridCol w="2074331">
                  <a:extLst>
                    <a:ext uri="{9D8B030D-6E8A-4147-A177-3AD203B41FA5}">
                      <a16:colId xmlns:a16="http://schemas.microsoft.com/office/drawing/2014/main" val="2571680183"/>
                    </a:ext>
                  </a:extLst>
                </a:gridCol>
              </a:tblGrid>
              <a:tr h="103607">
                <a:tc>
                  <a:txBody>
                    <a:bodyPr/>
                    <a:lstStyle/>
                    <a:p>
                      <a:pPr marL="0" marR="0" algn="ctr">
                        <a:spcBef>
                          <a:spcPts val="0"/>
                        </a:spcBef>
                        <a:spcAft>
                          <a:spcPts val="0"/>
                        </a:spcAft>
                      </a:pPr>
                      <a:r>
                        <a:rPr lang="en-CA" sz="11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Component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marL="0" marR="0" algn="ctr">
                        <a:spcBef>
                          <a:spcPts val="0"/>
                        </a:spcBef>
                        <a:spcAft>
                          <a:spcPts val="0"/>
                        </a:spcAft>
                      </a:pPr>
                      <a:r>
                        <a:rPr lang="en-CA" sz="11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Ecology of Data Re-Identification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marL="0" marR="0" algn="ctr">
                        <a:spcBef>
                          <a:spcPts val="0"/>
                        </a:spcBef>
                        <a:spcAft>
                          <a:spcPts val="0"/>
                        </a:spcAft>
                      </a:pPr>
                      <a:r>
                        <a:rPr lang="en-CA" sz="11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Quantifiables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tc>
                  <a:txBody>
                    <a:bodyPr/>
                    <a:lstStyle/>
                    <a:p>
                      <a:pPr marL="0" marR="0" algn="ctr">
                        <a:spcBef>
                          <a:spcPts val="0"/>
                        </a:spcBef>
                        <a:spcAft>
                          <a:spcPts val="0"/>
                        </a:spcAft>
                      </a:pPr>
                      <a:r>
                        <a:rPr lang="en-CA" sz="11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Caveats – ‘Hard’ vs ‘Soft’ Metrics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283556293"/>
                  </a:ext>
                </a:extLst>
              </a:tr>
              <a:tr h="0">
                <a:tc>
                  <a:txBody>
                    <a:bodyPr/>
                    <a:lstStyle/>
                    <a:p>
                      <a:pPr marL="0" marR="0" algn="ctr">
                        <a:spcBef>
                          <a:spcPts val="0"/>
                        </a:spcBef>
                        <a:spcAft>
                          <a:spcPts val="0"/>
                        </a:spcAft>
                      </a:pPr>
                      <a:r>
                        <a:rPr lang="en-CA" sz="1400" b="1">
                          <a:solidFill>
                            <a:srgbClr val="1F3864"/>
                          </a:solidFill>
                          <a:effectLst/>
                          <a:latin typeface="Calibri" panose="020F0502020204030204" pitchFamily="34" charset="0"/>
                          <a:ea typeface="Calibri" panose="020F0502020204030204" pitchFamily="34" charset="0"/>
                          <a:cs typeface="Calibri" panose="020F0502020204030204" pitchFamily="34" charset="0"/>
                        </a:rPr>
                        <a:t>The World of Data</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400">
                          <a:solidFill>
                            <a:srgbClr val="1F3864"/>
                          </a:solidFill>
                          <a:effectLst/>
                          <a:latin typeface="Calibri" panose="020F0502020204030204" pitchFamily="34" charset="0"/>
                          <a:ea typeface="Calibri" panose="020F0502020204030204" pitchFamily="34" charset="0"/>
                          <a:cs typeface="Calibri" panose="020F0502020204030204" pitchFamily="34" charset="0"/>
                        </a:rPr>
                        <a:t>Do data contents that distinguish cases in the nominally de-identified Dataset also exist in the world – together with identifiers for the distinguished cases?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CA" sz="1400" b="1"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Existence of distinguishing </a:t>
                      </a:r>
                      <a:r>
                        <a:rPr lang="en-CA" sz="1400" b="1" i="1"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plus </a:t>
                      </a:r>
                      <a:r>
                        <a:rPr lang="en-CA" sz="1400" b="1"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identifying data in the World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179388" marR="0" lvl="0" indent="-179388">
                        <a:spcBef>
                          <a:spcPts val="0"/>
                        </a:spcBef>
                        <a:spcAft>
                          <a:spcPts val="0"/>
                        </a:spcAft>
                        <a:buFont typeface="Symbol" panose="05050102010706020507" pitchFamily="18" charset="2"/>
                        <a:buChar char=""/>
                      </a:pPr>
                      <a:r>
                        <a:rPr lang="en-CA" sz="1400"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Is it </a:t>
                      </a:r>
                      <a:r>
                        <a:rPr lang="en-CA" sz="1400" b="1" i="1"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theoretically possible</a:t>
                      </a:r>
                      <a:r>
                        <a:rPr lang="en-CA" sz="1400"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 to reconnect a distinct Person in the World to a distinguished case in the Dataset?</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179388" marR="0" lvl="0" indent="-179388">
                        <a:spcBef>
                          <a:spcPts val="0"/>
                        </a:spcBef>
                        <a:spcAft>
                          <a:spcPts val="0"/>
                        </a:spcAft>
                        <a:buFont typeface="Symbol" panose="05050102010706020507" pitchFamily="18" charset="2"/>
                        <a:buChar char=""/>
                      </a:pPr>
                      <a:r>
                        <a:rPr lang="en-CA" sz="1400"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Is it possible to make a statistically “educated” and quantifiable guess about the level of theoretical risk – for distinguished cases or for distinguished groups of cases in the dataset?</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CA" sz="1400" b="1"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Computed estimates of re-identifiability probabilities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179388" marR="0" lvl="0" indent="-179388">
                        <a:spcBef>
                          <a:spcPts val="0"/>
                        </a:spcBef>
                        <a:spcAft>
                          <a:spcPts val="0"/>
                        </a:spcAft>
                        <a:buFont typeface="Symbol" panose="05050102010706020507" pitchFamily="18" charset="2"/>
                        <a:buChar char=""/>
                      </a:pPr>
                      <a:r>
                        <a:rPr lang="en-CA" sz="1400"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Statistical estimates of theoretical risk for re-identification</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179388" marR="0" lvl="0" indent="-179388">
                        <a:spcBef>
                          <a:spcPts val="0"/>
                        </a:spcBef>
                        <a:spcAft>
                          <a:spcPts val="600"/>
                        </a:spcAft>
                        <a:buFont typeface="Symbol" panose="05050102010706020507" pitchFamily="18" charset="2"/>
                        <a:buChar char=""/>
                      </a:pPr>
                      <a:r>
                        <a:rPr lang="en-CA" sz="1400"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Probabilities conditioned on assumptions about </a:t>
                      </a:r>
                      <a:r>
                        <a:rPr lang="en-CA" sz="1400" b="1"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existence/</a:t>
                      </a:r>
                      <a:r>
                        <a:rPr lang="en-CA" sz="1400" b="1" dirty="0" err="1">
                          <a:solidFill>
                            <a:srgbClr val="1F3864"/>
                          </a:solidFill>
                          <a:effectLst/>
                          <a:latin typeface="Calibri" panose="020F0502020204030204" pitchFamily="34" charset="0"/>
                          <a:ea typeface="Calibri" panose="020F0502020204030204" pitchFamily="34" charset="0"/>
                          <a:cs typeface="Calibri" panose="020F0502020204030204" pitchFamily="34" charset="0"/>
                        </a:rPr>
                        <a:t>linkability</a:t>
                      </a:r>
                      <a:r>
                        <a:rPr lang="en-CA" sz="1400"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 of Data in the World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CA" sz="1400" b="1"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“‘Soft’ ‘but seemingly ‘hard’ estimates of re-identifiability</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179388" marR="0" lvl="0" indent="-179388">
                        <a:spcBef>
                          <a:spcPts val="0"/>
                        </a:spcBef>
                        <a:spcAft>
                          <a:spcPts val="0"/>
                        </a:spcAft>
                        <a:buFont typeface="Symbol" panose="05050102010706020507" pitchFamily="18" charset="2"/>
                        <a:buChar char=""/>
                      </a:pPr>
                      <a:r>
                        <a:rPr lang="en-CA" sz="1400"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Probabilities conditioned on difficult-to-validate assumptions about Data in the World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179388" marR="0" lvl="0" indent="-179388">
                        <a:spcBef>
                          <a:spcPts val="0"/>
                        </a:spcBef>
                        <a:spcAft>
                          <a:spcPts val="0"/>
                        </a:spcAft>
                        <a:buFont typeface="Symbol" panose="05050102010706020507" pitchFamily="18" charset="2"/>
                        <a:buChar char=""/>
                      </a:pPr>
                      <a:r>
                        <a:rPr lang="en-CA" sz="1400" dirty="0" err="1">
                          <a:solidFill>
                            <a:srgbClr val="1F3864"/>
                          </a:solidFill>
                          <a:effectLst/>
                          <a:latin typeface="Calibri" panose="020F0502020204030204" pitchFamily="34" charset="0"/>
                          <a:ea typeface="Calibri" panose="020F0502020204030204" pitchFamily="34" charset="0"/>
                          <a:cs typeface="Calibri" panose="020F0502020204030204" pitchFamily="34" charset="0"/>
                        </a:rPr>
                        <a:t>Quantifiables</a:t>
                      </a:r>
                      <a:r>
                        <a:rPr lang="en-CA" sz="1400" dirty="0">
                          <a:solidFill>
                            <a:srgbClr val="1F3864"/>
                          </a:solidFill>
                          <a:effectLst/>
                          <a:latin typeface="Calibri" panose="020F0502020204030204" pitchFamily="34" charset="0"/>
                          <a:ea typeface="Calibri" panose="020F0502020204030204" pitchFamily="34" charset="0"/>
                          <a:cs typeface="Calibri" panose="020F0502020204030204" pitchFamily="34" charset="0"/>
                        </a:rPr>
                        <a:t> require assumptions about what Data User could possibly know.</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9439365"/>
                  </a:ext>
                </a:extLst>
              </a:tr>
            </a:tbl>
          </a:graphicData>
        </a:graphic>
      </p:graphicFrame>
      <p:pic>
        <p:nvPicPr>
          <p:cNvPr id="5" name="Picture 4">
            <a:extLst>
              <a:ext uri="{FF2B5EF4-FFF2-40B4-BE49-F238E27FC236}">
                <a16:creationId xmlns:a16="http://schemas.microsoft.com/office/drawing/2014/main" id="{8CDEF4B8-4F2E-4534-A83A-5B1EBC12B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450" y="3229760"/>
            <a:ext cx="4127500" cy="1658862"/>
          </a:xfrm>
          <a:prstGeom prst="rect">
            <a:avLst/>
          </a:prstGeom>
        </p:spPr>
      </p:pic>
      <p:pic>
        <p:nvPicPr>
          <p:cNvPr id="9" name="Picture 8">
            <a:extLst>
              <a:ext uri="{FF2B5EF4-FFF2-40B4-BE49-F238E27FC236}">
                <a16:creationId xmlns:a16="http://schemas.microsoft.com/office/drawing/2014/main" id="{6C210FEC-F70E-4D40-974D-BD1695338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46" y="3229760"/>
            <a:ext cx="4096512" cy="1646408"/>
          </a:xfrm>
          <a:prstGeom prst="rect">
            <a:avLst/>
          </a:prstGeom>
        </p:spPr>
      </p:pic>
      <p:sp>
        <p:nvSpPr>
          <p:cNvPr id="10" name="Rectangle 9">
            <a:extLst>
              <a:ext uri="{FF2B5EF4-FFF2-40B4-BE49-F238E27FC236}">
                <a16:creationId xmlns:a16="http://schemas.microsoft.com/office/drawing/2014/main" id="{C7D9606B-61E1-45B0-9A09-66EBC216A2B5}"/>
              </a:ext>
            </a:extLst>
          </p:cNvPr>
          <p:cNvSpPr/>
          <p:nvPr/>
        </p:nvSpPr>
        <p:spPr>
          <a:xfrm>
            <a:off x="97067" y="5534736"/>
            <a:ext cx="8914530" cy="1246495"/>
          </a:xfrm>
          <a:prstGeom prst="rect">
            <a:avLst/>
          </a:prstGeom>
          <a:ln>
            <a:solidFill>
              <a:schemeClr val="tx1"/>
            </a:solidFill>
          </a:ln>
        </p:spPr>
        <p:txBody>
          <a:bodyPr wrap="square">
            <a:spAutoFit/>
          </a:bodyPr>
          <a:lstStyle/>
          <a:p>
            <a:pPr>
              <a:spcAft>
                <a:spcPts val="600"/>
              </a:spcAft>
            </a:pPr>
            <a:r>
              <a:rPr lang="en-CA" sz="1400" i="1" dirty="0">
                <a:ea typeface="Calibri" panose="020F0502020204030204" pitchFamily="34" charset="0"/>
                <a:cs typeface="Calibri" panose="020F0502020204030204" pitchFamily="34" charset="0"/>
              </a:rPr>
              <a:t>In general terms, a natural person can be considered as “identified” when, within a group of persons, he or she is "distinguished" from all other members of the group. Accordingly, the natural person is “identifiable” when, although the person has not been identified yet, </a:t>
            </a:r>
            <a:r>
              <a:rPr lang="en-CA" sz="1400" b="1" i="1" dirty="0">
                <a:ea typeface="Calibri" panose="020F0502020204030204" pitchFamily="34" charset="0"/>
                <a:cs typeface="Calibri" panose="020F0502020204030204" pitchFamily="34" charset="0"/>
              </a:rPr>
              <a:t>it is possible to do it (that is the meaning of the suffix "-able") </a:t>
            </a:r>
            <a:r>
              <a:rPr lang="en-CA" sz="1400" dirty="0">
                <a:ea typeface="Calibri" panose="020F0502020204030204" pitchFamily="34" charset="0"/>
                <a:cs typeface="Calibri" panose="020F0502020204030204" pitchFamily="34" charset="0"/>
              </a:rPr>
              <a:t>[emphasis added]</a:t>
            </a:r>
            <a:r>
              <a:rPr lang="en-CA" sz="1400" b="1" i="1" dirty="0">
                <a:ea typeface="Calibri" panose="020F0502020204030204" pitchFamily="34" charset="0"/>
                <a:cs typeface="Calibri" panose="020F0502020204030204" pitchFamily="34" charset="0"/>
              </a:rPr>
              <a:t>.</a:t>
            </a:r>
            <a:r>
              <a:rPr lang="en-CA" sz="1400" i="1" dirty="0">
                <a:ea typeface="Calibri" panose="020F0502020204030204" pitchFamily="34" charset="0"/>
                <a:cs typeface="Calibri" panose="020F0502020204030204" pitchFamily="34" charset="0"/>
              </a:rPr>
              <a:t> </a:t>
            </a:r>
          </a:p>
          <a:p>
            <a:pPr>
              <a:spcAft>
                <a:spcPts val="600"/>
              </a:spcAft>
            </a:pPr>
            <a:r>
              <a:rPr lang="en-CA" sz="1400" spc="20" dirty="0"/>
              <a:t>Article 29 Data Protection Working Party, Opinion 4/2007 </a:t>
            </a:r>
            <a:r>
              <a:rPr lang="en-CA" sz="1400" b="1" i="1" spc="20" dirty="0"/>
              <a:t>On the concept of personal data</a:t>
            </a:r>
            <a:r>
              <a:rPr lang="en-CA" sz="1400" spc="20" dirty="0"/>
              <a:t>. 01248/07/EN. June 20, 2007</a:t>
            </a:r>
            <a:endParaRPr lang="en-CA" sz="1400" spc="20" dirty="0">
              <a:solidFill>
                <a:srgbClr val="000000"/>
              </a:solidFill>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5D2FB7F-0D72-4697-B02D-0D9481B52B2D}"/>
              </a:ext>
            </a:extLst>
          </p:cNvPr>
          <p:cNvSpPr txBox="1"/>
          <p:nvPr/>
        </p:nvSpPr>
        <p:spPr>
          <a:xfrm>
            <a:off x="725742" y="4888622"/>
            <a:ext cx="2991719" cy="523220"/>
          </a:xfrm>
          <a:prstGeom prst="rect">
            <a:avLst/>
          </a:prstGeom>
          <a:solidFill>
            <a:srgbClr val="FFC000"/>
          </a:solidFill>
        </p:spPr>
        <p:txBody>
          <a:bodyPr wrap="square" rtlCol="0">
            <a:spAutoFit/>
          </a:bodyPr>
          <a:lstStyle/>
          <a:p>
            <a:pPr algn="ctr"/>
            <a:r>
              <a:rPr lang="en-CA" sz="1400" dirty="0"/>
              <a:t>Dataset contents are distinguishable </a:t>
            </a:r>
          </a:p>
          <a:p>
            <a:pPr algn="ctr"/>
            <a:r>
              <a:rPr lang="en-CA" sz="1400" dirty="0"/>
              <a:t>but not re-identifiable</a:t>
            </a:r>
          </a:p>
        </p:txBody>
      </p:sp>
      <p:sp>
        <p:nvSpPr>
          <p:cNvPr id="12" name="TextBox 11">
            <a:extLst>
              <a:ext uri="{FF2B5EF4-FFF2-40B4-BE49-F238E27FC236}">
                <a16:creationId xmlns:a16="http://schemas.microsoft.com/office/drawing/2014/main" id="{B36DCE39-88B5-43DE-A434-3676F330636D}"/>
              </a:ext>
            </a:extLst>
          </p:cNvPr>
          <p:cNvSpPr txBox="1"/>
          <p:nvPr/>
        </p:nvSpPr>
        <p:spPr>
          <a:xfrm>
            <a:off x="5311340" y="4888622"/>
            <a:ext cx="2991719" cy="523220"/>
          </a:xfrm>
          <a:prstGeom prst="rect">
            <a:avLst/>
          </a:prstGeom>
          <a:solidFill>
            <a:srgbClr val="FFC000"/>
          </a:solidFill>
        </p:spPr>
        <p:txBody>
          <a:bodyPr wrap="square" rtlCol="0">
            <a:spAutoFit/>
          </a:bodyPr>
          <a:lstStyle/>
          <a:p>
            <a:pPr algn="ctr"/>
            <a:r>
              <a:rPr lang="en-CA" sz="1400" dirty="0"/>
              <a:t>Dataset contents are  both distinguishable and re-identifiable</a:t>
            </a:r>
          </a:p>
        </p:txBody>
      </p:sp>
      <p:sp>
        <p:nvSpPr>
          <p:cNvPr id="4" name="Slide Number Placeholder 3">
            <a:extLst>
              <a:ext uri="{FF2B5EF4-FFF2-40B4-BE49-F238E27FC236}">
                <a16:creationId xmlns:a16="http://schemas.microsoft.com/office/drawing/2014/main" id="{25320502-76EB-4428-8F68-02AB609133F5}"/>
              </a:ext>
            </a:extLst>
          </p:cNvPr>
          <p:cNvSpPr>
            <a:spLocks noGrp="1"/>
          </p:cNvSpPr>
          <p:nvPr>
            <p:ph type="sldNum" sz="quarter" idx="12"/>
          </p:nvPr>
        </p:nvSpPr>
        <p:spPr/>
        <p:txBody>
          <a:bodyPr/>
          <a:lstStyle/>
          <a:p>
            <a:fld id="{E41C2F51-BBCF-4977-9FCF-96B4275C4DA2}" type="slidenum">
              <a:rPr lang="en-CA" smtClean="0"/>
              <a:t>28</a:t>
            </a:fld>
            <a:endParaRPr lang="en-CA"/>
          </a:p>
        </p:txBody>
      </p:sp>
    </p:spTree>
    <p:extLst>
      <p:ext uri="{BB962C8B-B14F-4D97-AF65-F5344CB8AC3E}">
        <p14:creationId xmlns:p14="http://schemas.microsoft.com/office/powerpoint/2010/main" val="3951447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0722-44A2-4AA3-8923-0893DA4017A9}"/>
              </a:ext>
            </a:extLst>
          </p:cNvPr>
          <p:cNvSpPr>
            <a:spLocks noGrp="1"/>
          </p:cNvSpPr>
          <p:nvPr>
            <p:ph type="title"/>
          </p:nvPr>
        </p:nvSpPr>
        <p:spPr/>
        <p:txBody>
          <a:bodyPr>
            <a:normAutofit/>
          </a:bodyPr>
          <a:lstStyle/>
          <a:p>
            <a:r>
              <a:rPr lang="en-CA" dirty="0"/>
              <a:t>Component #3 – Dataset meets the real world</a:t>
            </a:r>
          </a:p>
        </p:txBody>
      </p:sp>
      <p:sp>
        <p:nvSpPr>
          <p:cNvPr id="3" name="Content Placeholder 2">
            <a:extLst>
              <a:ext uri="{FF2B5EF4-FFF2-40B4-BE49-F238E27FC236}">
                <a16:creationId xmlns:a16="http://schemas.microsoft.com/office/drawing/2014/main" id="{EB675FBA-E951-42C8-8A9E-B42DCF3E32BE}"/>
              </a:ext>
            </a:extLst>
          </p:cNvPr>
          <p:cNvSpPr>
            <a:spLocks noGrp="1"/>
          </p:cNvSpPr>
          <p:nvPr>
            <p:ph idx="1"/>
          </p:nvPr>
        </p:nvSpPr>
        <p:spPr>
          <a:xfrm>
            <a:off x="173347" y="903019"/>
            <a:ext cx="8761972" cy="5290061"/>
          </a:xfrm>
        </p:spPr>
        <p:txBody>
          <a:bodyPr>
            <a:normAutofit/>
          </a:bodyPr>
          <a:lstStyle/>
          <a:p>
            <a:r>
              <a:rPr lang="en-CA" sz="2600" dirty="0"/>
              <a:t>Estimates of Distinguishability qualified by evaluation of contents in the “real world”.</a:t>
            </a:r>
          </a:p>
        </p:txBody>
      </p:sp>
      <p:pic>
        <p:nvPicPr>
          <p:cNvPr id="4" name="Picture 3"/>
          <p:cNvPicPr>
            <a:picLocks noChangeAspect="1"/>
          </p:cNvPicPr>
          <p:nvPr/>
        </p:nvPicPr>
        <p:blipFill>
          <a:blip r:embed="rId2"/>
          <a:stretch>
            <a:fillRect/>
          </a:stretch>
        </p:blipFill>
        <p:spPr>
          <a:xfrm>
            <a:off x="6100231" y="1389245"/>
            <a:ext cx="2445209" cy="1657239"/>
          </a:xfrm>
          <a:prstGeom prst="rect">
            <a:avLst/>
          </a:prstGeom>
        </p:spPr>
      </p:pic>
      <p:sp>
        <p:nvSpPr>
          <p:cNvPr id="5" name="Content Placeholder 2">
            <a:extLst>
              <a:ext uri="{FF2B5EF4-FFF2-40B4-BE49-F238E27FC236}">
                <a16:creationId xmlns:a16="http://schemas.microsoft.com/office/drawing/2014/main" id="{EB675FBA-E951-42C8-8A9E-B42DCF3E32BE}"/>
              </a:ext>
            </a:extLst>
          </p:cNvPr>
          <p:cNvSpPr txBox="1">
            <a:spLocks/>
          </p:cNvSpPr>
          <p:nvPr/>
        </p:nvSpPr>
        <p:spPr>
          <a:xfrm>
            <a:off x="80041" y="1777846"/>
            <a:ext cx="5704940" cy="11208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600" dirty="0"/>
              <a:t>We are trying to operationalize the construct in the literature known as “adversary power”.</a:t>
            </a:r>
          </a:p>
        </p:txBody>
      </p:sp>
      <p:sp>
        <p:nvSpPr>
          <p:cNvPr id="6" name="Content Placeholder 2">
            <a:extLst>
              <a:ext uri="{FF2B5EF4-FFF2-40B4-BE49-F238E27FC236}">
                <a16:creationId xmlns:a16="http://schemas.microsoft.com/office/drawing/2014/main" id="{EB675FBA-E951-42C8-8A9E-B42DCF3E32BE}"/>
              </a:ext>
            </a:extLst>
          </p:cNvPr>
          <p:cNvSpPr txBox="1">
            <a:spLocks/>
          </p:cNvSpPr>
          <p:nvPr/>
        </p:nvSpPr>
        <p:spPr>
          <a:xfrm>
            <a:off x="80041" y="3102924"/>
            <a:ext cx="8761972" cy="400971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We can do this quantitatively – and generate numbers that appear to be “hard” </a:t>
            </a:r>
          </a:p>
          <a:p>
            <a:r>
              <a:rPr lang="en-CA" dirty="0"/>
              <a:t>However – “hard” (estimates of Distinguishability) divided by “soft” (estimates of adversary power expressed numerically) may be quantitative- and appear precise- but they are not – since they may vary widely based on assumptions. </a:t>
            </a:r>
          </a:p>
          <a:p>
            <a:r>
              <a:rPr lang="en-CA" dirty="0"/>
              <a:t>Re-</a:t>
            </a:r>
            <a:r>
              <a:rPr lang="en-CA" dirty="0" err="1"/>
              <a:t>identifiability</a:t>
            </a:r>
            <a:r>
              <a:rPr lang="en-CA" dirty="0"/>
              <a:t> (of data) and “power” of “adversaries” are necessary conditions for the </a:t>
            </a:r>
            <a:r>
              <a:rPr lang="en-CA" b="1" i="1" dirty="0"/>
              <a:t>possibility</a:t>
            </a:r>
            <a:r>
              <a:rPr lang="en-CA" dirty="0"/>
              <a:t> of re-identification – they are only partially contextualized measures of risk. </a:t>
            </a:r>
          </a:p>
        </p:txBody>
      </p:sp>
      <p:sp>
        <p:nvSpPr>
          <p:cNvPr id="7" name="Slide Number Placeholder 6">
            <a:extLst>
              <a:ext uri="{FF2B5EF4-FFF2-40B4-BE49-F238E27FC236}">
                <a16:creationId xmlns:a16="http://schemas.microsoft.com/office/drawing/2014/main" id="{92CF43FF-907A-4874-9C62-CEDC64DD12B5}"/>
              </a:ext>
            </a:extLst>
          </p:cNvPr>
          <p:cNvSpPr>
            <a:spLocks noGrp="1"/>
          </p:cNvSpPr>
          <p:nvPr>
            <p:ph type="sldNum" sz="quarter" idx="12"/>
          </p:nvPr>
        </p:nvSpPr>
        <p:spPr/>
        <p:txBody>
          <a:bodyPr/>
          <a:lstStyle/>
          <a:p>
            <a:fld id="{E41C2F51-BBCF-4977-9FCF-96B4275C4DA2}" type="slidenum">
              <a:rPr lang="en-CA" smtClean="0"/>
              <a:t>29</a:t>
            </a:fld>
            <a:endParaRPr lang="en-CA"/>
          </a:p>
        </p:txBody>
      </p:sp>
    </p:spTree>
    <p:extLst>
      <p:ext uri="{BB962C8B-B14F-4D97-AF65-F5344CB8AC3E}">
        <p14:creationId xmlns:p14="http://schemas.microsoft.com/office/powerpoint/2010/main" val="3553904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5B6B-2439-408D-AADA-E9374E75C772}"/>
              </a:ext>
            </a:extLst>
          </p:cNvPr>
          <p:cNvSpPr>
            <a:spLocks noGrp="1"/>
          </p:cNvSpPr>
          <p:nvPr>
            <p:ph type="title"/>
          </p:nvPr>
        </p:nvSpPr>
        <p:spPr>
          <a:xfrm>
            <a:off x="148506" y="930282"/>
            <a:ext cx="8790956" cy="2744616"/>
          </a:xfrm>
        </p:spPr>
        <p:txBody>
          <a:bodyPr>
            <a:normAutofit fontScale="90000"/>
          </a:bodyPr>
          <a:lstStyle/>
          <a:p>
            <a:pPr algn="ctr"/>
            <a:r>
              <a:rPr lang="en-CA" dirty="0"/>
              <a:t>Streamlined, Privacy-Protected Access to Data – </a:t>
            </a:r>
            <a:br>
              <a:rPr lang="en-CA" dirty="0"/>
            </a:br>
            <a:r>
              <a:rPr lang="en-CA" dirty="0"/>
              <a:t>the Ultimate  Quest and Grand Challenge</a:t>
            </a:r>
            <a:br>
              <a:rPr lang="en-CA" dirty="0"/>
            </a:br>
            <a:br>
              <a:rPr lang="en-CA" sz="1300" dirty="0"/>
            </a:br>
            <a:r>
              <a:rPr lang="en-CA" sz="3100" dirty="0"/>
              <a:t>A body of person-level, real-world transactional (and other) health data, extracted from a jurisdictionally-heterogeneous array of clinical information systems,  </a:t>
            </a:r>
            <a:r>
              <a:rPr lang="en-CA" sz="3100" b="1" i="1" dirty="0"/>
              <a:t>pre-authorized</a:t>
            </a:r>
            <a:r>
              <a:rPr lang="en-CA" sz="3100" dirty="0"/>
              <a:t> by multiple stewards for disclosure –under a well- specified set of conditions)</a:t>
            </a:r>
            <a:br>
              <a:rPr lang="en-CA" sz="3100" dirty="0"/>
            </a:br>
            <a:br>
              <a:rPr lang="en-CA" dirty="0"/>
            </a:br>
            <a:endParaRPr lang="en-CA" dirty="0"/>
          </a:p>
        </p:txBody>
      </p:sp>
      <p:sp>
        <p:nvSpPr>
          <p:cNvPr id="3" name="TextBox 2">
            <a:extLst>
              <a:ext uri="{FF2B5EF4-FFF2-40B4-BE49-F238E27FC236}">
                <a16:creationId xmlns:a16="http://schemas.microsoft.com/office/drawing/2014/main" id="{1260E523-C186-4577-A16D-0AA56619C724}"/>
              </a:ext>
            </a:extLst>
          </p:cNvPr>
          <p:cNvSpPr txBox="1"/>
          <p:nvPr/>
        </p:nvSpPr>
        <p:spPr>
          <a:xfrm>
            <a:off x="7065207" y="5606313"/>
            <a:ext cx="1403350" cy="646331"/>
          </a:xfrm>
          <a:prstGeom prst="rect">
            <a:avLst/>
          </a:prstGeom>
          <a:noFill/>
        </p:spPr>
        <p:txBody>
          <a:bodyPr wrap="square" rtlCol="0">
            <a:spAutoFit/>
          </a:bodyPr>
          <a:lstStyle/>
          <a:p>
            <a:pPr algn="ctr"/>
            <a:r>
              <a:rPr lang="en-CA" dirty="0"/>
              <a:t>This is in the real world!</a:t>
            </a:r>
          </a:p>
        </p:txBody>
      </p:sp>
      <p:pic>
        <p:nvPicPr>
          <p:cNvPr id="9220" name="Picture 4" descr="Image result for mt popa">
            <a:extLst>
              <a:ext uri="{FF2B5EF4-FFF2-40B4-BE49-F238E27FC236}">
                <a16:creationId xmlns:a16="http://schemas.microsoft.com/office/drawing/2014/main" id="{0C257E8D-407E-4F55-AD1D-3CCCA94E4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863" y="4324351"/>
            <a:ext cx="4416041" cy="2419349"/>
          </a:xfrm>
          <a:prstGeom prst="rect">
            <a:avLst/>
          </a:prstGeom>
          <a:noFill/>
          <a:extLst>
            <a:ext uri="{909E8E84-426E-40DD-AFC4-6F175D3DCCD1}">
              <a14:hiddenFill xmlns:a14="http://schemas.microsoft.com/office/drawing/2010/main">
                <a:solidFill>
                  <a:srgbClr val="FFFFFF"/>
                </a:solidFill>
              </a14:hiddenFill>
            </a:ext>
          </a:extLst>
        </p:spPr>
      </p:pic>
      <p:sp>
        <p:nvSpPr>
          <p:cNvPr id="4" name="Arc 3">
            <a:extLst>
              <a:ext uri="{FF2B5EF4-FFF2-40B4-BE49-F238E27FC236}">
                <a16:creationId xmlns:a16="http://schemas.microsoft.com/office/drawing/2014/main" id="{3C900C55-4B81-4B0B-9B4B-5BBAD8A183AF}"/>
              </a:ext>
            </a:extLst>
          </p:cNvPr>
          <p:cNvSpPr/>
          <p:nvPr/>
        </p:nvSpPr>
        <p:spPr>
          <a:xfrm>
            <a:off x="3035300" y="4825263"/>
            <a:ext cx="4470400" cy="1562100"/>
          </a:xfrm>
          <a:prstGeom prst="arc">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Slide Number Placeholder 4">
            <a:extLst>
              <a:ext uri="{FF2B5EF4-FFF2-40B4-BE49-F238E27FC236}">
                <a16:creationId xmlns:a16="http://schemas.microsoft.com/office/drawing/2014/main" id="{16A63653-FBC0-4C9B-8BF8-560363CEF014}"/>
              </a:ext>
            </a:extLst>
          </p:cNvPr>
          <p:cNvSpPr>
            <a:spLocks noGrp="1"/>
          </p:cNvSpPr>
          <p:nvPr>
            <p:ph type="sldNum" sz="quarter" idx="12"/>
          </p:nvPr>
        </p:nvSpPr>
        <p:spPr/>
        <p:txBody>
          <a:bodyPr/>
          <a:lstStyle/>
          <a:p>
            <a:fld id="{E41C2F51-BBCF-4977-9FCF-96B4275C4DA2}" type="slidenum">
              <a:rPr lang="en-CA" smtClean="0"/>
              <a:t>3</a:t>
            </a:fld>
            <a:endParaRPr lang="en-CA"/>
          </a:p>
        </p:txBody>
      </p:sp>
    </p:spTree>
    <p:extLst>
      <p:ext uri="{BB962C8B-B14F-4D97-AF65-F5344CB8AC3E}">
        <p14:creationId xmlns:p14="http://schemas.microsoft.com/office/powerpoint/2010/main" val="3531304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30B4-747A-4835-979A-3AA03CE6AE24}"/>
              </a:ext>
            </a:extLst>
          </p:cNvPr>
          <p:cNvSpPr>
            <a:spLocks noGrp="1"/>
          </p:cNvSpPr>
          <p:nvPr>
            <p:ph type="title"/>
          </p:nvPr>
        </p:nvSpPr>
        <p:spPr/>
        <p:txBody>
          <a:bodyPr>
            <a:normAutofit fontScale="90000"/>
          </a:bodyPr>
          <a:lstStyle/>
          <a:p>
            <a:r>
              <a:rPr lang="en-CA" dirty="0"/>
              <a:t>Component #4 – Pragmatic/Contextualized </a:t>
            </a:r>
            <a:r>
              <a:rPr lang="en-CA" b="1" i="1" dirty="0"/>
              <a:t>Risk</a:t>
            </a:r>
            <a:r>
              <a:rPr lang="en-CA" dirty="0"/>
              <a:t> for Re-Identification</a:t>
            </a:r>
          </a:p>
        </p:txBody>
      </p:sp>
      <p:graphicFrame>
        <p:nvGraphicFramePr>
          <p:cNvPr id="3" name="Table 2">
            <a:extLst>
              <a:ext uri="{FF2B5EF4-FFF2-40B4-BE49-F238E27FC236}">
                <a16:creationId xmlns:a16="http://schemas.microsoft.com/office/drawing/2014/main" id="{D85926A4-B42C-4189-AC13-0008F7CE4059}"/>
              </a:ext>
            </a:extLst>
          </p:cNvPr>
          <p:cNvGraphicFramePr>
            <a:graphicFrameLocks noGrp="1"/>
          </p:cNvGraphicFramePr>
          <p:nvPr>
            <p:extLst>
              <p:ext uri="{D42A27DB-BD31-4B8C-83A1-F6EECF244321}">
                <p14:modId xmlns:p14="http://schemas.microsoft.com/office/powerpoint/2010/main" val="3646677606"/>
              </p:ext>
            </p:extLst>
          </p:nvPr>
        </p:nvGraphicFramePr>
        <p:xfrm>
          <a:off x="0" y="903019"/>
          <a:ext cx="9074150" cy="2773680"/>
        </p:xfrm>
        <a:graphic>
          <a:graphicData uri="http://schemas.openxmlformats.org/drawingml/2006/table">
            <a:tbl>
              <a:tblPr firstRow="1" firstCol="1" bandRow="1">
                <a:tableStyleId>{5C22544A-7EE6-4342-B048-85BDC9FD1C3A}</a:tableStyleId>
              </a:tblPr>
              <a:tblGrid>
                <a:gridCol w="2609850">
                  <a:extLst>
                    <a:ext uri="{9D8B030D-6E8A-4147-A177-3AD203B41FA5}">
                      <a16:colId xmlns:a16="http://schemas.microsoft.com/office/drawing/2014/main" val="2379661514"/>
                    </a:ext>
                  </a:extLst>
                </a:gridCol>
                <a:gridCol w="2286000">
                  <a:extLst>
                    <a:ext uri="{9D8B030D-6E8A-4147-A177-3AD203B41FA5}">
                      <a16:colId xmlns:a16="http://schemas.microsoft.com/office/drawing/2014/main" val="1181753758"/>
                    </a:ext>
                  </a:extLst>
                </a:gridCol>
                <a:gridCol w="1701800">
                  <a:extLst>
                    <a:ext uri="{9D8B030D-6E8A-4147-A177-3AD203B41FA5}">
                      <a16:colId xmlns:a16="http://schemas.microsoft.com/office/drawing/2014/main" val="3054922031"/>
                    </a:ext>
                  </a:extLst>
                </a:gridCol>
                <a:gridCol w="2476500">
                  <a:extLst>
                    <a:ext uri="{9D8B030D-6E8A-4147-A177-3AD203B41FA5}">
                      <a16:colId xmlns:a16="http://schemas.microsoft.com/office/drawing/2014/main" val="840192603"/>
                    </a:ext>
                  </a:extLst>
                </a:gridCol>
              </a:tblGrid>
              <a:tr h="0">
                <a:tc>
                  <a:txBody>
                    <a:bodyPr/>
                    <a:lstStyle/>
                    <a:p>
                      <a:pPr marL="0" marR="0" algn="ctr">
                        <a:spcBef>
                          <a:spcPts val="0"/>
                        </a:spcBef>
                        <a:spcAft>
                          <a:spcPts val="0"/>
                        </a:spcAft>
                      </a:pPr>
                      <a:r>
                        <a:rPr lang="en-CA" sz="1400" dirty="0">
                          <a:effectLst/>
                        </a:rPr>
                        <a:t>Component</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CA" sz="1400" dirty="0">
                          <a:effectLst/>
                        </a:rPr>
                        <a:t>Ecology of Data Re-Identification</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CA" sz="1400">
                          <a:effectLst/>
                        </a:rPr>
                        <a:t>Quantifiables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CA" sz="1400">
                          <a:effectLst/>
                        </a:rPr>
                        <a:t>Caveats – ‘Hard’ vs ‘Soft’ Metrics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629528001"/>
                  </a:ext>
                </a:extLst>
              </a:tr>
              <a:tr h="0">
                <a:tc>
                  <a:txBody>
                    <a:bodyPr/>
                    <a:lstStyle/>
                    <a:p>
                      <a:pPr marL="0" marR="0" algn="ctr">
                        <a:spcBef>
                          <a:spcPts val="0"/>
                        </a:spcBef>
                        <a:spcAft>
                          <a:spcPts val="0"/>
                        </a:spcAft>
                      </a:pPr>
                      <a:r>
                        <a:rPr lang="en-CA" sz="1400" b="1" dirty="0">
                          <a:solidFill>
                            <a:schemeClr val="tx1"/>
                          </a:solidFill>
                          <a:effectLst/>
                        </a:rPr>
                        <a:t>Data &amp; Data Users in Data Disclosure Environments</a:t>
                      </a:r>
                    </a:p>
                    <a:p>
                      <a:pPr marL="0" marR="0" algn="ctr">
                        <a:spcBef>
                          <a:spcPts val="0"/>
                        </a:spcBef>
                        <a:spcAft>
                          <a:spcPts val="0"/>
                        </a:spcAft>
                      </a:pPr>
                      <a:r>
                        <a:rPr lang="en-CA" sz="1400" b="1" dirty="0">
                          <a:solidFill>
                            <a:schemeClr val="tx1"/>
                          </a:solidFill>
                          <a:effectLst/>
                        </a:rPr>
                        <a:t>(the Context)</a:t>
                      </a:r>
                    </a:p>
                    <a:p>
                      <a:pPr marL="177800" marR="0" lvl="0" indent="-177800">
                        <a:spcBef>
                          <a:spcPts val="0"/>
                        </a:spcBef>
                        <a:spcAft>
                          <a:spcPts val="0"/>
                        </a:spcAft>
                        <a:buFont typeface="Symbol" panose="05050102010706020507" pitchFamily="18" charset="2"/>
                        <a:buChar char=""/>
                      </a:pPr>
                      <a:r>
                        <a:rPr lang="en-CA" sz="1400" b="0" dirty="0">
                          <a:solidFill>
                            <a:schemeClr val="tx1"/>
                          </a:solidFill>
                          <a:effectLst/>
                        </a:rPr>
                        <a:t>Is it logistically feasible for re-identifiable data contents to be re-identified by parties with authorized access to the data.</a:t>
                      </a:r>
                    </a:p>
                    <a:p>
                      <a:pPr marL="177800" marR="0" lvl="0" indent="-177800">
                        <a:spcBef>
                          <a:spcPts val="0"/>
                        </a:spcBef>
                        <a:spcAft>
                          <a:spcPts val="0"/>
                        </a:spcAft>
                        <a:buFont typeface="Symbol" panose="05050102010706020507" pitchFamily="18" charset="2"/>
                        <a:buChar char=""/>
                      </a:pPr>
                      <a:r>
                        <a:rPr lang="en-CA" sz="1400" b="0" dirty="0">
                          <a:solidFill>
                            <a:schemeClr val="tx1"/>
                          </a:solidFill>
                          <a:effectLst/>
                        </a:rPr>
                        <a:t>What are potential costs and benefits to a data user who attempts to re-identify the data?</a:t>
                      </a:r>
                      <a:endParaRPr lang="en-CA"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solidFill>
                      <a:schemeClr val="accent5">
                        <a:lumMod val="40000"/>
                        <a:lumOff val="60000"/>
                      </a:schemeClr>
                    </a:solidFill>
                  </a:tcPr>
                </a:tc>
                <a:tc>
                  <a:txBody>
                    <a:bodyPr/>
                    <a:lstStyle/>
                    <a:p>
                      <a:pPr marL="0" marR="0" algn="ctr">
                        <a:spcBef>
                          <a:spcPts val="0"/>
                        </a:spcBef>
                        <a:spcAft>
                          <a:spcPts val="0"/>
                        </a:spcAft>
                      </a:pPr>
                      <a:r>
                        <a:rPr lang="en-CA" sz="1400" b="1" dirty="0">
                          <a:solidFill>
                            <a:schemeClr val="tx1"/>
                          </a:solidFill>
                          <a:effectLst/>
                        </a:rPr>
                        <a:t>The Data User and Data in an Ecological Context</a:t>
                      </a:r>
                    </a:p>
                    <a:p>
                      <a:pPr marL="177800" marR="0" lvl="0" indent="-177800">
                        <a:spcBef>
                          <a:spcPts val="0"/>
                        </a:spcBef>
                        <a:spcAft>
                          <a:spcPts val="0"/>
                        </a:spcAft>
                        <a:buFont typeface="Symbol" panose="05050102010706020507" pitchFamily="18" charset="2"/>
                        <a:buChar char=""/>
                      </a:pPr>
                      <a:r>
                        <a:rPr lang="en-CA" sz="1400" dirty="0">
                          <a:solidFill>
                            <a:schemeClr val="tx1"/>
                          </a:solidFill>
                          <a:effectLst/>
                        </a:rPr>
                        <a:t>What actions are feasible? </a:t>
                      </a:r>
                    </a:p>
                    <a:p>
                      <a:pPr marL="177800" marR="0" lvl="0" indent="-177800">
                        <a:spcBef>
                          <a:spcPts val="0"/>
                        </a:spcBef>
                        <a:spcAft>
                          <a:spcPts val="0"/>
                        </a:spcAft>
                        <a:buFont typeface="Symbol" panose="05050102010706020507" pitchFamily="18" charset="2"/>
                        <a:buChar char=""/>
                      </a:pPr>
                      <a:r>
                        <a:rPr lang="en-CA" sz="1400" dirty="0">
                          <a:solidFill>
                            <a:schemeClr val="tx1"/>
                          </a:solidFill>
                          <a:effectLst/>
                        </a:rPr>
                        <a:t>Is risk-actualization </a:t>
                      </a:r>
                      <a:r>
                        <a:rPr lang="en-CA" sz="1400" dirty="0" err="1">
                          <a:solidFill>
                            <a:schemeClr val="tx1"/>
                          </a:solidFill>
                          <a:effectLst/>
                        </a:rPr>
                        <a:t>reasonbly</a:t>
                      </a:r>
                      <a:r>
                        <a:rPr lang="en-CA" sz="1400" dirty="0">
                          <a:solidFill>
                            <a:schemeClr val="tx1"/>
                          </a:solidFill>
                          <a:effectLst/>
                        </a:rPr>
                        <a:t> likely? </a:t>
                      </a:r>
                    </a:p>
                    <a:p>
                      <a:pPr marL="177800" marR="0" lvl="0" indent="-177800">
                        <a:spcBef>
                          <a:spcPts val="0"/>
                        </a:spcBef>
                        <a:spcAft>
                          <a:spcPts val="0"/>
                        </a:spcAft>
                        <a:buFont typeface="Symbol" panose="05050102010706020507" pitchFamily="18" charset="2"/>
                        <a:buChar char=""/>
                      </a:pPr>
                      <a:r>
                        <a:rPr lang="en-CA" sz="1400" dirty="0">
                          <a:solidFill>
                            <a:schemeClr val="tx1"/>
                          </a:solidFill>
                          <a:effectLst/>
                        </a:rPr>
                        <a:t>What if assumptions about the person or the context are wrong?</a:t>
                      </a:r>
                    </a:p>
                    <a:p>
                      <a:pPr marL="177800" marR="0" lvl="0" indent="-177800">
                        <a:spcBef>
                          <a:spcPts val="0"/>
                        </a:spcBef>
                        <a:spcAft>
                          <a:spcPts val="0"/>
                        </a:spcAft>
                        <a:buFont typeface="Symbol" panose="05050102010706020507" pitchFamily="18" charset="2"/>
                        <a:buChar char=""/>
                      </a:pPr>
                      <a:r>
                        <a:rPr lang="en-CA" sz="1400" dirty="0">
                          <a:solidFill>
                            <a:schemeClr val="tx1"/>
                          </a:solidFill>
                          <a:effectLst/>
                        </a:rPr>
                        <a:t>Differential sensitivity of different data contents – potential harm.</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solidFill>
                      <a:schemeClr val="accent5">
                        <a:lumMod val="40000"/>
                        <a:lumOff val="60000"/>
                      </a:schemeClr>
                    </a:solidFill>
                  </a:tcPr>
                </a:tc>
                <a:tc>
                  <a:txBody>
                    <a:bodyPr/>
                    <a:lstStyle/>
                    <a:p>
                      <a:pPr marL="0" marR="0" algn="ctr">
                        <a:spcBef>
                          <a:spcPts val="0"/>
                        </a:spcBef>
                        <a:spcAft>
                          <a:spcPts val="0"/>
                        </a:spcAft>
                      </a:pPr>
                      <a:r>
                        <a:rPr lang="en-CA" sz="1400" b="1" dirty="0">
                          <a:solidFill>
                            <a:schemeClr val="tx1"/>
                          </a:solidFill>
                          <a:effectLst/>
                        </a:rPr>
                        <a:t>Game-theoretic estimates of risk</a:t>
                      </a:r>
                    </a:p>
                    <a:p>
                      <a:pPr marL="177800" marR="0" lvl="0" indent="-177800">
                        <a:spcBef>
                          <a:spcPts val="0"/>
                        </a:spcBef>
                        <a:spcAft>
                          <a:spcPts val="0"/>
                        </a:spcAft>
                        <a:buFont typeface="Symbol" panose="05050102010706020507" pitchFamily="18" charset="2"/>
                        <a:buChar char=""/>
                      </a:pPr>
                      <a:r>
                        <a:rPr lang="en-CA" sz="1400" dirty="0">
                          <a:solidFill>
                            <a:schemeClr val="tx1"/>
                          </a:solidFill>
                          <a:effectLst/>
                        </a:rPr>
                        <a:t>How many plausible scenarios can be generated where benefits outweigh the risks? </a:t>
                      </a:r>
                    </a:p>
                    <a:p>
                      <a:pPr marL="177800" marR="0" lvl="0" indent="-177800">
                        <a:spcBef>
                          <a:spcPts val="0"/>
                        </a:spcBef>
                        <a:spcAft>
                          <a:spcPts val="0"/>
                        </a:spcAft>
                        <a:buFont typeface="Symbol" panose="05050102010706020507" pitchFamily="18" charset="2"/>
                        <a:buChar char=""/>
                      </a:pPr>
                      <a:r>
                        <a:rPr lang="en-CA" sz="1400" dirty="0">
                          <a:solidFill>
                            <a:schemeClr val="tx1"/>
                          </a:solidFill>
                          <a:effectLst/>
                        </a:rPr>
                        <a:t>“Zero risk” is meaningful in  this measurement paradigm.</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solidFill>
                      <a:schemeClr val="accent5">
                        <a:lumMod val="40000"/>
                        <a:lumOff val="60000"/>
                      </a:schemeClr>
                    </a:solidFill>
                  </a:tcPr>
                </a:tc>
                <a:tc>
                  <a:txBody>
                    <a:bodyPr/>
                    <a:lstStyle/>
                    <a:p>
                      <a:pPr marL="0" marR="0" algn="ctr">
                        <a:spcBef>
                          <a:spcPts val="0"/>
                        </a:spcBef>
                        <a:spcAft>
                          <a:spcPts val="0"/>
                        </a:spcAft>
                      </a:pPr>
                      <a:r>
                        <a:rPr lang="en-CA" sz="1400" b="1" dirty="0">
                          <a:solidFill>
                            <a:schemeClr val="tx1"/>
                          </a:solidFill>
                          <a:effectLst/>
                        </a:rPr>
                        <a:t>Taking the Measure of the World</a:t>
                      </a:r>
                    </a:p>
                    <a:p>
                      <a:pPr marL="177800" marR="0" lvl="0" indent="-177800">
                        <a:spcBef>
                          <a:spcPts val="0"/>
                        </a:spcBef>
                        <a:spcAft>
                          <a:spcPts val="0"/>
                        </a:spcAft>
                        <a:buFont typeface="Symbol" panose="05050102010706020507" pitchFamily="18" charset="2"/>
                        <a:buChar char=""/>
                      </a:pPr>
                      <a:r>
                        <a:rPr lang="en-CA" sz="1400" dirty="0">
                          <a:solidFill>
                            <a:schemeClr val="tx1"/>
                          </a:solidFill>
                          <a:effectLst/>
                        </a:rPr>
                        <a:t>Metrics conditioned on assumptions about predictability of behaviour and  robustness of technical controls. </a:t>
                      </a:r>
                    </a:p>
                    <a:p>
                      <a:pPr marL="177800" marR="0" lvl="0" indent="-177800">
                        <a:spcBef>
                          <a:spcPts val="0"/>
                        </a:spcBef>
                        <a:spcAft>
                          <a:spcPts val="0"/>
                        </a:spcAft>
                        <a:buFont typeface="Symbol" panose="05050102010706020507" pitchFamily="18" charset="2"/>
                        <a:buChar char=""/>
                      </a:pPr>
                      <a:r>
                        <a:rPr lang="en-CA" sz="1400" dirty="0">
                          <a:solidFill>
                            <a:schemeClr val="tx1"/>
                          </a:solidFill>
                          <a:effectLst/>
                        </a:rPr>
                        <a:t>Risk/cost vs benefit not yet well-recognized in world of ‘hard’ data de-identification (statistical disclosure control)</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0" marB="0">
                    <a:solidFill>
                      <a:schemeClr val="accent5">
                        <a:lumMod val="40000"/>
                        <a:lumOff val="60000"/>
                      </a:schemeClr>
                    </a:solidFill>
                  </a:tcPr>
                </a:tc>
                <a:extLst>
                  <a:ext uri="{0D108BD9-81ED-4DB2-BD59-A6C34878D82A}">
                    <a16:rowId xmlns:a16="http://schemas.microsoft.com/office/drawing/2014/main" val="1706531532"/>
                  </a:ext>
                </a:extLst>
              </a:tr>
            </a:tbl>
          </a:graphicData>
        </a:graphic>
      </p:graphicFrame>
      <p:pic>
        <p:nvPicPr>
          <p:cNvPr id="7" name="Picture 6">
            <a:extLst>
              <a:ext uri="{FF2B5EF4-FFF2-40B4-BE49-F238E27FC236}">
                <a16:creationId xmlns:a16="http://schemas.microsoft.com/office/drawing/2014/main" id="{EF1AC84D-1FE3-4C3D-BF20-83DA6B86F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92433"/>
            <a:ext cx="9144000" cy="3057734"/>
          </a:xfrm>
          <a:prstGeom prst="rect">
            <a:avLst/>
          </a:prstGeom>
        </p:spPr>
      </p:pic>
      <p:sp>
        <p:nvSpPr>
          <p:cNvPr id="4" name="Slide Number Placeholder 3">
            <a:extLst>
              <a:ext uri="{FF2B5EF4-FFF2-40B4-BE49-F238E27FC236}">
                <a16:creationId xmlns:a16="http://schemas.microsoft.com/office/drawing/2014/main" id="{C882A256-F4B6-41C5-AD22-516CB377EB28}"/>
              </a:ext>
            </a:extLst>
          </p:cNvPr>
          <p:cNvSpPr>
            <a:spLocks noGrp="1"/>
          </p:cNvSpPr>
          <p:nvPr>
            <p:ph type="sldNum" sz="quarter" idx="12"/>
          </p:nvPr>
        </p:nvSpPr>
        <p:spPr/>
        <p:txBody>
          <a:bodyPr/>
          <a:lstStyle/>
          <a:p>
            <a:fld id="{E41C2F51-BBCF-4977-9FCF-96B4275C4DA2}" type="slidenum">
              <a:rPr lang="en-CA" smtClean="0"/>
              <a:t>30</a:t>
            </a:fld>
            <a:endParaRPr lang="en-CA"/>
          </a:p>
        </p:txBody>
      </p:sp>
    </p:spTree>
    <p:extLst>
      <p:ext uri="{BB962C8B-B14F-4D97-AF65-F5344CB8AC3E}">
        <p14:creationId xmlns:p14="http://schemas.microsoft.com/office/powerpoint/2010/main" val="3795216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E0BC2-91A3-4EDC-9024-E23D78EEEF81}"/>
              </a:ext>
            </a:extLst>
          </p:cNvPr>
          <p:cNvSpPr>
            <a:spLocks noGrp="1"/>
          </p:cNvSpPr>
          <p:nvPr>
            <p:ph type="title"/>
          </p:nvPr>
        </p:nvSpPr>
        <p:spPr>
          <a:xfrm>
            <a:off x="173346" y="76769"/>
            <a:ext cx="8761973" cy="526481"/>
          </a:xfrm>
        </p:spPr>
        <p:txBody>
          <a:bodyPr>
            <a:normAutofit fontScale="90000"/>
          </a:bodyPr>
          <a:lstStyle/>
          <a:p>
            <a:r>
              <a:rPr lang="en-CA" dirty="0"/>
              <a:t>Component #4 - Being “reasonable” </a:t>
            </a:r>
          </a:p>
        </p:txBody>
      </p:sp>
      <p:sp>
        <p:nvSpPr>
          <p:cNvPr id="3" name="Rectangle 2">
            <a:extLst>
              <a:ext uri="{FF2B5EF4-FFF2-40B4-BE49-F238E27FC236}">
                <a16:creationId xmlns:a16="http://schemas.microsoft.com/office/drawing/2014/main" id="{146B5C65-0265-44C9-A57D-826EEA95F098}"/>
              </a:ext>
            </a:extLst>
          </p:cNvPr>
          <p:cNvSpPr/>
          <p:nvPr/>
        </p:nvSpPr>
        <p:spPr>
          <a:xfrm>
            <a:off x="215455" y="472909"/>
            <a:ext cx="8761973" cy="1815882"/>
          </a:xfrm>
          <a:prstGeom prst="rect">
            <a:avLst/>
          </a:prstGeom>
          <a:solidFill>
            <a:schemeClr val="accent5">
              <a:lumMod val="20000"/>
              <a:lumOff val="80000"/>
            </a:schemeClr>
          </a:solidFill>
        </p:spPr>
        <p:txBody>
          <a:bodyPr wrap="square">
            <a:spAutoFit/>
          </a:bodyPr>
          <a:lstStyle/>
          <a:p>
            <a:r>
              <a:rPr lang="en-CA" sz="1600" i="1" dirty="0">
                <a:solidFill>
                  <a:srgbClr val="000000"/>
                </a:solidFill>
                <a:latin typeface="EUAlbertina"/>
              </a:rPr>
              <a:t>The principles of data protection should apply to any information concerning an identified or identifiable natural person. Personal data which have undergone pseudonymisation, which could be attributed to a natural person by the use of additional information should be considered to be information on an identifiable natural person. To determine whether a natural person is identifiable, account should be taken of all the means </a:t>
            </a:r>
            <a:r>
              <a:rPr lang="en-CA" sz="1600" i="1" dirty="0">
                <a:solidFill>
                  <a:schemeClr val="bg1"/>
                </a:solidFill>
                <a:highlight>
                  <a:srgbClr val="800000"/>
                </a:highlight>
                <a:latin typeface="EUAlbertina"/>
              </a:rPr>
              <a:t>reasonably likely </a:t>
            </a:r>
            <a:r>
              <a:rPr lang="en-CA" sz="1600" i="1" dirty="0">
                <a:solidFill>
                  <a:srgbClr val="000000"/>
                </a:solidFill>
                <a:latin typeface="EUAlbertina"/>
              </a:rPr>
              <a:t>to be used .......The principles of data protection should therefore not apply to anonymous information, namely information which does not relate to an identified or identifiable natural person….</a:t>
            </a:r>
            <a:r>
              <a:rPr lang="en-CA" sz="1400" i="1" dirty="0">
                <a:solidFill>
                  <a:srgbClr val="000000"/>
                </a:solidFill>
                <a:latin typeface="EUAlbertina"/>
              </a:rPr>
              <a:t>[GDPR - </a:t>
            </a:r>
            <a:r>
              <a:rPr lang="en-CA" sz="1400" b="1" i="1" dirty="0">
                <a:solidFill>
                  <a:srgbClr val="000000"/>
                </a:solidFill>
                <a:latin typeface="EUAlbertina"/>
              </a:rPr>
              <a:t>General Data Protection Regulation</a:t>
            </a:r>
            <a:r>
              <a:rPr lang="en-CA" sz="1400" i="1" dirty="0">
                <a:solidFill>
                  <a:srgbClr val="000000"/>
                </a:solidFill>
                <a:latin typeface="EUAlbertina"/>
              </a:rPr>
              <a:t>, 27 April 2016]</a:t>
            </a:r>
            <a:endParaRPr lang="en-CA" sz="1400" i="1" dirty="0"/>
          </a:p>
        </p:txBody>
      </p:sp>
      <p:sp>
        <p:nvSpPr>
          <p:cNvPr id="4" name="Rectangle 3">
            <a:extLst>
              <a:ext uri="{FF2B5EF4-FFF2-40B4-BE49-F238E27FC236}">
                <a16:creationId xmlns:a16="http://schemas.microsoft.com/office/drawing/2014/main" id="{EE2DD858-D2E2-4CB7-8EEA-8C709076C70D}"/>
              </a:ext>
            </a:extLst>
          </p:cNvPr>
          <p:cNvSpPr/>
          <p:nvPr/>
        </p:nvSpPr>
        <p:spPr>
          <a:xfrm>
            <a:off x="173344" y="2435639"/>
            <a:ext cx="8761973" cy="1538883"/>
          </a:xfrm>
          <a:prstGeom prst="rect">
            <a:avLst/>
          </a:prstGeom>
          <a:solidFill>
            <a:schemeClr val="accent6">
              <a:lumMod val="20000"/>
              <a:lumOff val="80000"/>
            </a:schemeClr>
          </a:solidFill>
        </p:spPr>
        <p:txBody>
          <a:bodyPr wrap="square">
            <a:spAutoFit/>
          </a:bodyPr>
          <a:lstStyle/>
          <a:p>
            <a:r>
              <a:rPr lang="en-CA" sz="1600" i="1" dirty="0">
                <a:solidFill>
                  <a:srgbClr val="000000"/>
                </a:solidFill>
              </a:rPr>
              <a:t>“anonymization” is a de-identification process that removes or transforms all direct and indirect identifiers in a record for which there is a </a:t>
            </a:r>
            <a:r>
              <a:rPr lang="en-CA" sz="1600" i="1" dirty="0">
                <a:solidFill>
                  <a:schemeClr val="bg1"/>
                </a:solidFill>
                <a:highlight>
                  <a:srgbClr val="800000"/>
                </a:highlight>
              </a:rPr>
              <a:t>reasonable expectation </a:t>
            </a:r>
            <a:r>
              <a:rPr lang="en-CA" sz="1600" i="1" dirty="0">
                <a:solidFill>
                  <a:srgbClr val="000000"/>
                </a:solidFill>
              </a:rPr>
              <a:t>that the identifiers could be used, either alone or with other information, to identify an individual - </a:t>
            </a:r>
            <a:r>
              <a:rPr lang="en-CA" sz="1600" i="1" dirty="0"/>
              <a:t>An anonymized record no longer contains personal information; therefore, the privacy protection provisions contained in Part 3 of the Freedom of Information and Protection of Privacy Act or other applicable legislation no longer apply. </a:t>
            </a:r>
          </a:p>
          <a:p>
            <a:r>
              <a:rPr lang="en-CA" sz="1400" i="1" dirty="0"/>
              <a:t>[BC Ministry of Health – Policy – </a:t>
            </a:r>
            <a:r>
              <a:rPr lang="en-CA" sz="1400" b="1" i="1" dirty="0"/>
              <a:t>Access to Health Data for Research</a:t>
            </a:r>
            <a:r>
              <a:rPr lang="en-CA" sz="1400" i="1" dirty="0"/>
              <a:t>, September 1, 2018]</a:t>
            </a:r>
          </a:p>
        </p:txBody>
      </p:sp>
      <p:sp>
        <p:nvSpPr>
          <p:cNvPr id="5" name="TextBox 4">
            <a:extLst>
              <a:ext uri="{FF2B5EF4-FFF2-40B4-BE49-F238E27FC236}">
                <a16:creationId xmlns:a16="http://schemas.microsoft.com/office/drawing/2014/main" id="{3D641FF7-F71B-488A-8AFF-F2EEFCF0BE63}"/>
              </a:ext>
            </a:extLst>
          </p:cNvPr>
          <p:cNvSpPr txBox="1"/>
          <p:nvPr/>
        </p:nvSpPr>
        <p:spPr>
          <a:xfrm>
            <a:off x="173345" y="5644402"/>
            <a:ext cx="8726636" cy="1200329"/>
          </a:xfrm>
          <a:prstGeom prst="rect">
            <a:avLst/>
          </a:prstGeom>
          <a:solidFill>
            <a:srgbClr val="7030A0"/>
          </a:solidFill>
        </p:spPr>
        <p:txBody>
          <a:bodyPr wrap="square" rtlCol="0">
            <a:spAutoFit/>
          </a:bodyPr>
          <a:lstStyle/>
          <a:p>
            <a:r>
              <a:rPr lang="en-CA" dirty="0">
                <a:solidFill>
                  <a:schemeClr val="bg1"/>
                </a:solidFill>
              </a:rPr>
              <a:t>Whatever this “being reasonable” thing is – </a:t>
            </a:r>
            <a:r>
              <a:rPr lang="en-CA" b="1" dirty="0">
                <a:solidFill>
                  <a:schemeClr val="bg1"/>
                </a:solidFill>
              </a:rPr>
              <a:t>it is powerful enough to render data “anonymized” </a:t>
            </a:r>
            <a:r>
              <a:rPr lang="en-CA" dirty="0">
                <a:solidFill>
                  <a:schemeClr val="bg1"/>
                </a:solidFill>
              </a:rPr>
              <a:t>and free of legislated/regulatory constraints associated with “identifiable” information – as per GDPR, Article 29 Data Protection Working Party (EU), BC Ministry of Health, Office of the Information Commissioner Queensland, others.</a:t>
            </a:r>
          </a:p>
        </p:txBody>
      </p:sp>
      <p:sp>
        <p:nvSpPr>
          <p:cNvPr id="6" name="Rectangle 5">
            <a:extLst>
              <a:ext uri="{FF2B5EF4-FFF2-40B4-BE49-F238E27FC236}">
                <a16:creationId xmlns:a16="http://schemas.microsoft.com/office/drawing/2014/main" id="{2FF38232-608C-4A2C-B1BE-582076E3C2AC}"/>
              </a:ext>
            </a:extLst>
          </p:cNvPr>
          <p:cNvSpPr/>
          <p:nvPr/>
        </p:nvSpPr>
        <p:spPr>
          <a:xfrm>
            <a:off x="173344" y="4031672"/>
            <a:ext cx="8726636" cy="1569660"/>
          </a:xfrm>
          <a:prstGeom prst="rect">
            <a:avLst/>
          </a:prstGeom>
          <a:solidFill>
            <a:schemeClr val="accent2">
              <a:lumMod val="20000"/>
              <a:lumOff val="80000"/>
            </a:schemeClr>
          </a:solidFill>
        </p:spPr>
        <p:txBody>
          <a:bodyPr wrap="square">
            <a:spAutoFit/>
          </a:bodyPr>
          <a:lstStyle/>
          <a:p>
            <a:r>
              <a:rPr lang="en-CA" sz="1600" b="1" i="1" dirty="0">
                <a:latin typeface="Calibri" panose="020F0502020204030204" pitchFamily="34" charset="0"/>
                <a:ea typeface="Calibri" panose="020F0502020204030204" pitchFamily="34" charset="0"/>
                <a:cs typeface="Times New Roman" panose="02020603050405020304" pitchFamily="18" charset="0"/>
              </a:rPr>
              <a:t>It is important to be realistic and consider plausible attacks</a:t>
            </a:r>
            <a:r>
              <a:rPr lang="en-CA" sz="1600" i="1" dirty="0">
                <a:latin typeface="Calibri" panose="020F0502020204030204" pitchFamily="34" charset="0"/>
                <a:ea typeface="Calibri" panose="020F0502020204030204" pitchFamily="34" charset="0"/>
                <a:cs typeface="Times New Roman" panose="02020603050405020304" pitchFamily="18" charset="0"/>
              </a:rPr>
              <a:t>, especially when there are data use agreements that prohibit re-identification, linking to other data, and sharing without permission. Besides the standards which give direction on the selection of identifiers and precedents for acceptable levels of risk, an evaluation or re-identification risk can be limited to the amount of information that an adversary can realistically know (the “attacker’s power”). </a:t>
            </a:r>
            <a:r>
              <a:rPr lang="en-CA" sz="1400" i="1" dirty="0">
                <a:latin typeface="Calibri" panose="020F0502020204030204" pitchFamily="34" charset="0"/>
                <a:ea typeface="Calibri" panose="020F0502020204030204" pitchFamily="34" charset="0"/>
                <a:cs typeface="Times New Roman" panose="02020603050405020304" pitchFamily="18" charset="0"/>
              </a:rPr>
              <a:t>[S. Garfinkel, </a:t>
            </a:r>
            <a:r>
              <a:rPr lang="en-CA" sz="1400" b="1" i="1" dirty="0">
                <a:latin typeface="Calibri" panose="020F0502020204030204" pitchFamily="34" charset="0"/>
                <a:ea typeface="Calibri" panose="020F0502020204030204" pitchFamily="34" charset="0"/>
                <a:cs typeface="Times New Roman" panose="02020603050405020304" pitchFamily="18" charset="0"/>
              </a:rPr>
              <a:t>De-Identification of Personal Information</a:t>
            </a:r>
            <a:r>
              <a:rPr lang="en-CA" sz="1400" i="1" dirty="0">
                <a:latin typeface="Calibri" panose="020F0502020204030204" pitchFamily="34" charset="0"/>
                <a:ea typeface="Calibri" panose="020F0502020204030204" pitchFamily="34" charset="0"/>
                <a:cs typeface="Times New Roman" panose="02020603050405020304" pitchFamily="18" charset="0"/>
              </a:rPr>
              <a:t>, National Institute of Standards &amp; Technology, U.S. Dept. of Commerce, October 2015]</a:t>
            </a:r>
            <a:endParaRPr lang="en-CA" sz="14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8FAF7580-B4F4-4F2D-A634-BF978380617A}"/>
              </a:ext>
            </a:extLst>
          </p:cNvPr>
          <p:cNvSpPr>
            <a:spLocks noGrp="1"/>
          </p:cNvSpPr>
          <p:nvPr>
            <p:ph type="sldNum" sz="quarter" idx="12"/>
          </p:nvPr>
        </p:nvSpPr>
        <p:spPr/>
        <p:txBody>
          <a:bodyPr/>
          <a:lstStyle/>
          <a:p>
            <a:fld id="{E41C2F51-BBCF-4977-9FCF-96B4275C4DA2}" type="slidenum">
              <a:rPr lang="en-CA" smtClean="0"/>
              <a:t>31</a:t>
            </a:fld>
            <a:endParaRPr lang="en-CA"/>
          </a:p>
        </p:txBody>
      </p:sp>
    </p:spTree>
    <p:extLst>
      <p:ext uri="{BB962C8B-B14F-4D97-AF65-F5344CB8AC3E}">
        <p14:creationId xmlns:p14="http://schemas.microsoft.com/office/powerpoint/2010/main" val="4219494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8318-5286-44F9-A16A-354B5A72D71E}"/>
              </a:ext>
            </a:extLst>
          </p:cNvPr>
          <p:cNvSpPr>
            <a:spLocks noGrp="1"/>
          </p:cNvSpPr>
          <p:nvPr>
            <p:ph type="title"/>
          </p:nvPr>
        </p:nvSpPr>
        <p:spPr/>
        <p:txBody>
          <a:bodyPr/>
          <a:lstStyle/>
          <a:p>
            <a:r>
              <a:rPr lang="en-CA" dirty="0"/>
              <a:t>What do we get from Component #4</a:t>
            </a:r>
          </a:p>
        </p:txBody>
      </p:sp>
      <p:sp>
        <p:nvSpPr>
          <p:cNvPr id="3" name="Content Placeholder 2">
            <a:extLst>
              <a:ext uri="{FF2B5EF4-FFF2-40B4-BE49-F238E27FC236}">
                <a16:creationId xmlns:a16="http://schemas.microsoft.com/office/drawing/2014/main" id="{D313224D-A865-4FF2-A594-285BCBCF2BB0}"/>
              </a:ext>
            </a:extLst>
          </p:cNvPr>
          <p:cNvSpPr>
            <a:spLocks noGrp="1"/>
          </p:cNvSpPr>
          <p:nvPr>
            <p:ph idx="1"/>
          </p:nvPr>
        </p:nvSpPr>
        <p:spPr>
          <a:xfrm>
            <a:off x="173345" y="1179903"/>
            <a:ext cx="8761972" cy="4871647"/>
          </a:xfrm>
        </p:spPr>
        <p:txBody>
          <a:bodyPr>
            <a:normAutofit fontScale="77500" lnSpcReduction="20000"/>
          </a:bodyPr>
          <a:lstStyle/>
          <a:p>
            <a:r>
              <a:rPr lang="en-CA" dirty="0"/>
              <a:t>What technical challenges would need to be addressed to access data in the world required to re-identify data in the dataset?  What would it cost? How much technology and technical skills would be involved?</a:t>
            </a:r>
          </a:p>
          <a:p>
            <a:r>
              <a:rPr lang="en-CA" dirty="0"/>
              <a:t>What incentives/disincentives are at place?</a:t>
            </a:r>
          </a:p>
          <a:p>
            <a:r>
              <a:rPr lang="en-CA" dirty="0"/>
              <a:t>A “reasonable”  method for calibrating assumptions about data availability in the world.</a:t>
            </a:r>
          </a:p>
          <a:p>
            <a:r>
              <a:rPr lang="en-CA" dirty="0"/>
              <a:t>A “reasonable” method for operationalizing key constructs about people, such as “adversary power”, or “risk for doing X, Y or Z”. </a:t>
            </a:r>
          </a:p>
          <a:p>
            <a:r>
              <a:rPr lang="en-CA" dirty="0"/>
              <a:t>An important change in measurement focus: from various measures related to proportion of cases that are distinguishable (k-anonymization or related metrics) to game-theoretic measures based on all possible combinations of risks and benefits associated with re-identification attempts.</a:t>
            </a:r>
          </a:p>
          <a:p>
            <a:r>
              <a:rPr lang="en-CA" dirty="0"/>
              <a:t>If there are no reasonably envisioned scenarios where benefits outweighs risks or costs, then from a game-theoretic vantage point – there is zero risk!*</a:t>
            </a:r>
          </a:p>
        </p:txBody>
      </p:sp>
      <p:sp>
        <p:nvSpPr>
          <p:cNvPr id="4" name="Rectangle 3">
            <a:extLst>
              <a:ext uri="{FF2B5EF4-FFF2-40B4-BE49-F238E27FC236}">
                <a16:creationId xmlns:a16="http://schemas.microsoft.com/office/drawing/2014/main" id="{14EEDAF2-1117-4825-87A4-764E65509F13}"/>
              </a:ext>
            </a:extLst>
          </p:cNvPr>
          <p:cNvSpPr/>
          <p:nvPr/>
        </p:nvSpPr>
        <p:spPr>
          <a:xfrm>
            <a:off x="173346" y="6227058"/>
            <a:ext cx="8890000" cy="630942"/>
          </a:xfrm>
          <a:prstGeom prst="rect">
            <a:avLst/>
          </a:prstGeom>
        </p:spPr>
        <p:txBody>
          <a:bodyPr wrap="square">
            <a:spAutoFit/>
          </a:bodyPr>
          <a:lstStyle/>
          <a:p>
            <a:r>
              <a:rPr lang="en-CA" sz="11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*Wan, </a:t>
            </a:r>
            <a:r>
              <a:rPr lang="en-CA" sz="1100" spc="2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Zhiyu</a:t>
            </a:r>
            <a:r>
              <a:rPr lang="en-CA" sz="11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CA" sz="1100" spc="2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Vorobeychik</a:t>
            </a:r>
            <a:r>
              <a:rPr lang="en-CA" sz="11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 Yevgeniy; Xia, </a:t>
            </a:r>
            <a:r>
              <a:rPr lang="en-CA" sz="1100" spc="2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Weiyi</a:t>
            </a:r>
            <a:r>
              <a:rPr lang="en-CA" sz="11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 Clayton E. </a:t>
            </a:r>
            <a:r>
              <a:rPr lang="en-CA" sz="1100" spc="2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Katarcioglu</a:t>
            </a:r>
            <a:r>
              <a:rPr lang="en-CA" sz="11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 M and </a:t>
            </a:r>
            <a:r>
              <a:rPr lang="en-CA" sz="1100" spc="20" dirty="0" err="1">
                <a:solidFill>
                  <a:srgbClr val="000000"/>
                </a:solidFill>
                <a:highlight>
                  <a:srgbClr val="FFFF00"/>
                </a:highlight>
                <a:latin typeface="Calibri" panose="020F0502020204030204" pitchFamily="34" charset="0"/>
                <a:ea typeface="Calibri" panose="020F0502020204030204" pitchFamily="34" charset="0"/>
                <a:cs typeface="Times New Roman" panose="02020603050405020304" pitchFamily="18" charset="0"/>
              </a:rPr>
              <a:t>Malin</a:t>
            </a:r>
            <a:r>
              <a:rPr lang="en-CA" sz="1100" spc="20" dirty="0">
                <a:solidFill>
                  <a:srgbClr val="000000"/>
                </a:solidFill>
                <a:highlight>
                  <a:srgbClr val="FFFF00"/>
                </a:highlight>
                <a:latin typeface="Calibri" panose="020F0502020204030204" pitchFamily="34" charset="0"/>
                <a:ea typeface="Calibri" panose="020F0502020204030204" pitchFamily="34" charset="0"/>
                <a:cs typeface="Times New Roman" panose="02020603050405020304" pitchFamily="18" charset="0"/>
              </a:rPr>
              <a:t> B.</a:t>
            </a:r>
            <a:r>
              <a:rPr lang="en-CA" sz="1200" spc="20" dirty="0">
                <a:solidFill>
                  <a:srgbClr val="000000"/>
                </a:solidFill>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CA" sz="12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 Expanding Access to Large-Scale Genomic Data While Promoting Privacy: A Game Theoretic Approach </a:t>
            </a:r>
            <a:r>
              <a:rPr lang="en-CA" sz="11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 American Journal of Human Genetics, 02/2017, Volume 100, Issue 2</a:t>
            </a:r>
            <a:endParaRPr lang="en-CA" sz="1200" spc="20" dirty="0">
              <a:solidFill>
                <a:srgbClr val="000000"/>
              </a:solidFill>
              <a:latin typeface="Source Sans Pro" panose="020B0503030403020204" pitchFamily="34" charset="0"/>
              <a:ea typeface="Calibri" panose="020F0502020204030204" pitchFamily="34" charset="0"/>
              <a:cs typeface="Times New Roman" panose="02020603050405020304" pitchFamily="18" charset="0"/>
            </a:endParaRPr>
          </a:p>
          <a:p>
            <a:r>
              <a:rPr lang="en-CA" sz="11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Published online 2017 Jan 5. </a:t>
            </a:r>
            <a:r>
              <a:rPr lang="en-CA" sz="1100" spc="2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doi</a:t>
            </a:r>
            <a:r>
              <a:rPr lang="en-CA" sz="11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CA" sz="1100" u="sng" spc="20" dirty="0">
                <a:solidFill>
                  <a:srgbClr val="642A8F"/>
                </a:solidFill>
                <a:latin typeface="Calibri" panose="020F0502020204030204" pitchFamily="34" charset="0"/>
                <a:ea typeface="Calibri" panose="020F0502020204030204" pitchFamily="34" charset="0"/>
                <a:cs typeface="Times New Roman" panose="02020603050405020304" pitchFamily="18" charset="0"/>
                <a:hlinkClick r:id="rId2"/>
              </a:rPr>
              <a:t>10.1016/j.ajhg.2016.12.002</a:t>
            </a:r>
            <a:r>
              <a:rPr lang="en-CA" sz="11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a:t>
            </a:r>
            <a:endParaRPr lang="en-CA" sz="1200" spc="20" dirty="0">
              <a:solidFill>
                <a:srgbClr val="000000"/>
              </a:solidFill>
              <a:effectLst/>
              <a:latin typeface="Source Sans Pro" panose="020B050303040302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928D908-8B68-4F8D-8924-1BBD9FEEA346}"/>
              </a:ext>
            </a:extLst>
          </p:cNvPr>
          <p:cNvSpPr>
            <a:spLocks noGrp="1"/>
          </p:cNvSpPr>
          <p:nvPr>
            <p:ph type="sldNum" sz="quarter" idx="12"/>
          </p:nvPr>
        </p:nvSpPr>
        <p:spPr/>
        <p:txBody>
          <a:bodyPr/>
          <a:lstStyle/>
          <a:p>
            <a:fld id="{E41C2F51-BBCF-4977-9FCF-96B4275C4DA2}" type="slidenum">
              <a:rPr lang="en-CA" smtClean="0"/>
              <a:t>32</a:t>
            </a:fld>
            <a:endParaRPr lang="en-CA"/>
          </a:p>
        </p:txBody>
      </p:sp>
    </p:spTree>
    <p:extLst>
      <p:ext uri="{BB962C8B-B14F-4D97-AF65-F5344CB8AC3E}">
        <p14:creationId xmlns:p14="http://schemas.microsoft.com/office/powerpoint/2010/main" val="3770315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C4E18-18FC-4782-A684-F9F03B0444F6}"/>
              </a:ext>
            </a:extLst>
          </p:cNvPr>
          <p:cNvSpPr>
            <a:spLocks noGrp="1"/>
          </p:cNvSpPr>
          <p:nvPr>
            <p:ph type="title"/>
          </p:nvPr>
        </p:nvSpPr>
        <p:spPr/>
        <p:txBody>
          <a:bodyPr/>
          <a:lstStyle/>
          <a:p>
            <a:r>
              <a:rPr lang="en-CA" dirty="0"/>
              <a:t>Preliminary Take-Away Messages</a:t>
            </a:r>
          </a:p>
        </p:txBody>
      </p:sp>
      <p:sp>
        <p:nvSpPr>
          <p:cNvPr id="3" name="Content Placeholder 2">
            <a:extLst>
              <a:ext uri="{FF2B5EF4-FFF2-40B4-BE49-F238E27FC236}">
                <a16:creationId xmlns:a16="http://schemas.microsoft.com/office/drawing/2014/main" id="{36CB1029-C494-4A96-A280-B6A9CA7FCCA1}"/>
              </a:ext>
            </a:extLst>
          </p:cNvPr>
          <p:cNvSpPr>
            <a:spLocks noGrp="1"/>
          </p:cNvSpPr>
          <p:nvPr>
            <p:ph idx="1"/>
          </p:nvPr>
        </p:nvSpPr>
        <p:spPr>
          <a:xfrm>
            <a:off x="0" y="1009650"/>
            <a:ext cx="9213850" cy="5721350"/>
          </a:xfrm>
        </p:spPr>
        <p:txBody>
          <a:bodyPr>
            <a:normAutofit fontScale="70000" lnSpcReduction="20000"/>
          </a:bodyPr>
          <a:lstStyle/>
          <a:p>
            <a:r>
              <a:rPr lang="en-CA" dirty="0"/>
              <a:t>Possibility and risk are related but they are not the same.</a:t>
            </a:r>
          </a:p>
          <a:p>
            <a:r>
              <a:rPr lang="en-CA" dirty="0"/>
              <a:t>In the real world, in general, Identifiability will be greater than Distinguishability will be greater than Re-identifiability will be greater than Pragmatic/Contextualized Risk.</a:t>
            </a:r>
          </a:p>
          <a:p>
            <a:r>
              <a:rPr lang="en-CA" dirty="0"/>
              <a:t>Risk is a joint function of those FOUR characteristics. </a:t>
            </a:r>
          </a:p>
          <a:p>
            <a:r>
              <a:rPr lang="en-CA" dirty="0"/>
              <a:t>If you do not take all four into account, you will typically over-estimate risk (and over-protect/harm the data).</a:t>
            </a:r>
          </a:p>
          <a:p>
            <a:r>
              <a:rPr lang="en-CA" dirty="0"/>
              <a:t>Some (e.g., El Emam &amp; associates) build all four into their privacy risk models. Most do not.</a:t>
            </a:r>
          </a:p>
          <a:p>
            <a:r>
              <a:rPr lang="en-CA" dirty="0"/>
              <a:t>The model provides a model for a model – an example of a data disclosure risk model – and a working vocabulary – for access adjudicators who must explain the basis for decisions.</a:t>
            </a:r>
          </a:p>
          <a:p>
            <a:r>
              <a:rPr lang="en-CA" dirty="0"/>
              <a:t>A data de-identification framework and methodology must supply tools for estimating the magnitude of key quantities (e.g., distinguishability) and the pragmatic likelihood (risk/benefit) of the actions required to translate the possibility of re-identification into re-identification.</a:t>
            </a:r>
          </a:p>
          <a:p>
            <a:r>
              <a:rPr lang="en-CA" dirty="0"/>
              <a:t>In reference to the four features of this model – when a person or policy or procedure uses the term “risk” in relationship to a data disclosure - to which (combination) of the four components does the term refer?</a:t>
            </a:r>
          </a:p>
          <a:p>
            <a:r>
              <a:rPr lang="en-CA" dirty="0"/>
              <a:t>You “calibrate” your data disclosure risk analysis and associated protections in relationship to each of the four components – four sets of activities, and four sets of documentation.</a:t>
            </a:r>
          </a:p>
        </p:txBody>
      </p:sp>
      <p:sp>
        <p:nvSpPr>
          <p:cNvPr id="4" name="Slide Number Placeholder 3">
            <a:extLst>
              <a:ext uri="{FF2B5EF4-FFF2-40B4-BE49-F238E27FC236}">
                <a16:creationId xmlns:a16="http://schemas.microsoft.com/office/drawing/2014/main" id="{C015A432-E62D-4F7B-A047-79B9605592CD}"/>
              </a:ext>
            </a:extLst>
          </p:cNvPr>
          <p:cNvSpPr>
            <a:spLocks noGrp="1"/>
          </p:cNvSpPr>
          <p:nvPr>
            <p:ph type="sldNum" sz="quarter" idx="12"/>
          </p:nvPr>
        </p:nvSpPr>
        <p:spPr/>
        <p:txBody>
          <a:bodyPr/>
          <a:lstStyle/>
          <a:p>
            <a:fld id="{E41C2F51-BBCF-4977-9FCF-96B4275C4DA2}" type="slidenum">
              <a:rPr lang="en-CA" smtClean="0"/>
              <a:t>33</a:t>
            </a:fld>
            <a:endParaRPr lang="en-CA"/>
          </a:p>
        </p:txBody>
      </p:sp>
    </p:spTree>
    <p:extLst>
      <p:ext uri="{BB962C8B-B14F-4D97-AF65-F5344CB8AC3E}">
        <p14:creationId xmlns:p14="http://schemas.microsoft.com/office/powerpoint/2010/main" val="3066208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71FF-52DB-4A12-B62B-14E537A4B53E}"/>
              </a:ext>
            </a:extLst>
          </p:cNvPr>
          <p:cNvSpPr>
            <a:spLocks noGrp="1"/>
          </p:cNvSpPr>
          <p:nvPr>
            <p:ph type="title"/>
          </p:nvPr>
        </p:nvSpPr>
        <p:spPr>
          <a:xfrm>
            <a:off x="0" y="76769"/>
            <a:ext cx="9144000" cy="826250"/>
          </a:xfrm>
        </p:spPr>
        <p:txBody>
          <a:bodyPr>
            <a:normAutofit fontScale="90000"/>
          </a:bodyPr>
          <a:lstStyle/>
          <a:p>
            <a:r>
              <a:rPr lang="en-CA" dirty="0"/>
              <a:t>The final ascent – from privacy risk model (principles, guidelines) to standard operating procedures</a:t>
            </a:r>
          </a:p>
        </p:txBody>
      </p:sp>
      <p:sp>
        <p:nvSpPr>
          <p:cNvPr id="3" name="Content Placeholder 2">
            <a:extLst>
              <a:ext uri="{FF2B5EF4-FFF2-40B4-BE49-F238E27FC236}">
                <a16:creationId xmlns:a16="http://schemas.microsoft.com/office/drawing/2014/main" id="{2DDC8171-7356-44A9-A9A7-7957324BAEE7}"/>
              </a:ext>
            </a:extLst>
          </p:cNvPr>
          <p:cNvSpPr>
            <a:spLocks noGrp="1"/>
          </p:cNvSpPr>
          <p:nvPr>
            <p:ph idx="1"/>
          </p:nvPr>
        </p:nvSpPr>
        <p:spPr>
          <a:xfrm>
            <a:off x="0" y="1193800"/>
            <a:ext cx="8761972" cy="5422900"/>
          </a:xfrm>
        </p:spPr>
        <p:txBody>
          <a:bodyPr>
            <a:normAutofit fontScale="85000" lnSpcReduction="20000"/>
          </a:bodyPr>
          <a:lstStyle/>
          <a:p>
            <a:r>
              <a:rPr lang="en-CA" dirty="0"/>
              <a:t>Full documentation of model, including references to legislation, regulations or policies; math/stat or computer science publications, official opinions or directives. </a:t>
            </a:r>
          </a:p>
          <a:p>
            <a:r>
              <a:rPr lang="en-CA" dirty="0"/>
              <a:t>Operational definitions of key constructs.</a:t>
            </a:r>
          </a:p>
          <a:p>
            <a:r>
              <a:rPr lang="en-CA" dirty="0"/>
              <a:t>Questions keyed to each of the four components.</a:t>
            </a:r>
          </a:p>
          <a:p>
            <a:r>
              <a:rPr lang="en-CA" dirty="0"/>
              <a:t>Methods for answering the questions.</a:t>
            </a:r>
          </a:p>
          <a:p>
            <a:r>
              <a:rPr lang="en-CA" dirty="0"/>
              <a:t>Templates for registering answers to the questions.</a:t>
            </a:r>
          </a:p>
          <a:p>
            <a:r>
              <a:rPr lang="en-CA" dirty="0"/>
              <a:t>Benchmarks or </a:t>
            </a:r>
            <a:r>
              <a:rPr lang="en-CA" dirty="0" err="1"/>
              <a:t>cutoffs</a:t>
            </a:r>
            <a:r>
              <a:rPr lang="en-CA" dirty="0"/>
              <a:t> for evaluating quantitative risk metrics (where applicable or illuminating).</a:t>
            </a:r>
          </a:p>
          <a:p>
            <a:r>
              <a:rPr lang="en-CA" dirty="0"/>
              <a:t>Scenario-based methodology – standard framework for characterizing data disclosures – to “stress test” candidate data access management models – including tests against the possibility that assumptions made in any given candidate data disclosure turn out not to be correct.</a:t>
            </a:r>
          </a:p>
          <a:p>
            <a:r>
              <a:rPr lang="en-CA" dirty="0"/>
              <a:t>While we are at it – a working </a:t>
            </a:r>
            <a:r>
              <a:rPr lang="en-CA" b="1" i="1" dirty="0"/>
              <a:t>target information architecture </a:t>
            </a:r>
            <a:r>
              <a:rPr lang="en-CA" dirty="0"/>
              <a:t>for health services – to supply a working answer to a basic question: “So what data are we talking about pre-authorizing??” </a:t>
            </a:r>
          </a:p>
        </p:txBody>
      </p:sp>
      <p:pic>
        <p:nvPicPr>
          <p:cNvPr id="10244" name="Picture 4" descr="Related image">
            <a:extLst>
              <a:ext uri="{FF2B5EF4-FFF2-40B4-BE49-F238E27FC236}">
                <a16:creationId xmlns:a16="http://schemas.microsoft.com/office/drawing/2014/main" id="{C4C80098-9106-49B5-A920-81652776D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028730"/>
            <a:ext cx="2413000" cy="126622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84BCDA4-5FC0-4616-9E3B-E64C30D6A8D5}"/>
              </a:ext>
            </a:extLst>
          </p:cNvPr>
          <p:cNvSpPr>
            <a:spLocks noGrp="1"/>
          </p:cNvSpPr>
          <p:nvPr>
            <p:ph type="sldNum" sz="quarter" idx="12"/>
          </p:nvPr>
        </p:nvSpPr>
        <p:spPr/>
        <p:txBody>
          <a:bodyPr/>
          <a:lstStyle/>
          <a:p>
            <a:fld id="{E41C2F51-BBCF-4977-9FCF-96B4275C4DA2}" type="slidenum">
              <a:rPr lang="en-CA" smtClean="0"/>
              <a:t>34</a:t>
            </a:fld>
            <a:endParaRPr lang="en-CA"/>
          </a:p>
        </p:txBody>
      </p:sp>
    </p:spTree>
    <p:extLst>
      <p:ext uri="{BB962C8B-B14F-4D97-AF65-F5344CB8AC3E}">
        <p14:creationId xmlns:p14="http://schemas.microsoft.com/office/powerpoint/2010/main" val="4221750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EB50E-60C8-4AB8-8724-A5F0043FC156}"/>
              </a:ext>
            </a:extLst>
          </p:cNvPr>
          <p:cNvSpPr>
            <a:spLocks noGrp="1"/>
          </p:cNvSpPr>
          <p:nvPr>
            <p:ph type="title"/>
          </p:nvPr>
        </p:nvSpPr>
        <p:spPr>
          <a:xfrm>
            <a:off x="191012" y="3085350"/>
            <a:ext cx="8761973" cy="2077200"/>
          </a:xfrm>
        </p:spPr>
        <p:txBody>
          <a:bodyPr>
            <a:noAutofit/>
          </a:bodyPr>
          <a:lstStyle/>
          <a:p>
            <a:pPr algn="ctr"/>
            <a:r>
              <a:rPr lang="en-CA" sz="3200" dirty="0"/>
              <a:t>Kenneth A. Moselle, PhD, </a:t>
            </a:r>
            <a:r>
              <a:rPr lang="en-CA" sz="3200" dirty="0" err="1"/>
              <a:t>R.Psych</a:t>
            </a:r>
            <a:r>
              <a:rPr lang="en-CA" sz="3200" dirty="0"/>
              <a:t>.</a:t>
            </a:r>
            <a:br>
              <a:rPr lang="en-CA" sz="3200" dirty="0"/>
            </a:br>
            <a:r>
              <a:rPr lang="en-CA" sz="2400" dirty="0"/>
              <a:t>Director, Applied Clinical Research Unit</a:t>
            </a:r>
            <a:br>
              <a:rPr lang="en-CA" sz="2400" dirty="0"/>
            </a:br>
            <a:r>
              <a:rPr lang="en-CA" sz="2400" dirty="0"/>
              <a:t>Island Health</a:t>
            </a:r>
            <a:br>
              <a:rPr lang="en-CA" sz="2400" dirty="0"/>
            </a:br>
            <a:r>
              <a:rPr lang="en-CA" sz="2400" dirty="0"/>
              <a:t>British Columbia</a:t>
            </a:r>
            <a:br>
              <a:rPr lang="en-CA" sz="2400" dirty="0"/>
            </a:br>
            <a:r>
              <a:rPr lang="en-CA" sz="2400" dirty="0"/>
              <a:t>kenneth.moselle@viha.ca</a:t>
            </a:r>
          </a:p>
        </p:txBody>
      </p:sp>
      <p:pic>
        <p:nvPicPr>
          <p:cNvPr id="3" name="leftNavigation_vihaLogo" descr="http://www.viha.ca/www/images/common/logo-viha.gif">
            <a:hlinkClick r:id="rId2"/>
            <a:extLst>
              <a:ext uri="{FF2B5EF4-FFF2-40B4-BE49-F238E27FC236}">
                <a16:creationId xmlns:a16="http://schemas.microsoft.com/office/drawing/2014/main" id="{C7253F15-53B7-409A-83DF-5A3A8CF2F05B}"/>
              </a:ext>
            </a:extLst>
          </p:cNvPr>
          <p:cNvPicPr/>
          <p:nvPr/>
        </p:nvPicPr>
        <p:blipFill>
          <a:blip r:embed="rId3" cstate="print"/>
          <a:srcRect/>
          <a:stretch>
            <a:fillRect/>
          </a:stretch>
        </p:blipFill>
        <p:spPr bwMode="auto">
          <a:xfrm>
            <a:off x="3674702" y="560468"/>
            <a:ext cx="1794595" cy="1231501"/>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EDE8C922-85E7-43A2-9018-347752A45810}"/>
              </a:ext>
            </a:extLst>
          </p:cNvPr>
          <p:cNvSpPr>
            <a:spLocks noGrp="1"/>
          </p:cNvSpPr>
          <p:nvPr>
            <p:ph type="sldNum" sz="quarter" idx="12"/>
          </p:nvPr>
        </p:nvSpPr>
        <p:spPr/>
        <p:txBody>
          <a:bodyPr/>
          <a:lstStyle/>
          <a:p>
            <a:fld id="{E41C2F51-BBCF-4977-9FCF-96B4275C4DA2}" type="slidenum">
              <a:rPr lang="en-CA" smtClean="0"/>
              <a:t>35</a:t>
            </a:fld>
            <a:endParaRPr lang="en-CA"/>
          </a:p>
        </p:txBody>
      </p:sp>
    </p:spTree>
    <p:extLst>
      <p:ext uri="{BB962C8B-B14F-4D97-AF65-F5344CB8AC3E}">
        <p14:creationId xmlns:p14="http://schemas.microsoft.com/office/powerpoint/2010/main" val="50695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10CCC-FB57-40C7-90BC-31A1327875CE}"/>
              </a:ext>
            </a:extLst>
          </p:cNvPr>
          <p:cNvSpPr>
            <a:spLocks noGrp="1"/>
          </p:cNvSpPr>
          <p:nvPr>
            <p:ph type="title"/>
          </p:nvPr>
        </p:nvSpPr>
        <p:spPr>
          <a:xfrm>
            <a:off x="0" y="294275"/>
            <a:ext cx="9144000" cy="826250"/>
          </a:xfrm>
        </p:spPr>
        <p:txBody>
          <a:bodyPr>
            <a:normAutofit fontScale="90000"/>
          </a:bodyPr>
          <a:lstStyle/>
          <a:p>
            <a:pPr algn="ctr"/>
            <a:r>
              <a:rPr lang="en-CA" dirty="0"/>
              <a:t>My kingdom for </a:t>
            </a:r>
            <a:r>
              <a:rPr lang="en-CA" b="1" i="1" dirty="0"/>
              <a:t>consensus</a:t>
            </a:r>
            <a:r>
              <a:rPr lang="en-CA" dirty="0"/>
              <a:t> on a data de-identification methodology that scales out to real-world high-dimensional health datasets</a:t>
            </a:r>
          </a:p>
        </p:txBody>
      </p:sp>
      <p:sp>
        <p:nvSpPr>
          <p:cNvPr id="3" name="Content Placeholder 2">
            <a:extLst>
              <a:ext uri="{FF2B5EF4-FFF2-40B4-BE49-F238E27FC236}">
                <a16:creationId xmlns:a16="http://schemas.microsoft.com/office/drawing/2014/main" id="{E1EE2B9B-56ED-4260-885B-673C632D68C7}"/>
              </a:ext>
            </a:extLst>
          </p:cNvPr>
          <p:cNvSpPr>
            <a:spLocks noGrp="1"/>
          </p:cNvSpPr>
          <p:nvPr>
            <p:ph idx="1"/>
          </p:nvPr>
        </p:nvSpPr>
        <p:spPr>
          <a:xfrm>
            <a:off x="95507" y="1677773"/>
            <a:ext cx="8952986" cy="5435600"/>
          </a:xfrm>
        </p:spPr>
        <p:txBody>
          <a:bodyPr>
            <a:normAutofit fontScale="77500" lnSpcReduction="20000"/>
          </a:bodyPr>
          <a:lstStyle/>
          <a:p>
            <a:r>
              <a:rPr lang="en-CA" dirty="0"/>
              <a:t>A Thorny Problem - when data linkage, </a:t>
            </a:r>
            <a:r>
              <a:rPr lang="en-CA" b="1" i="1" dirty="0"/>
              <a:t>de-identificatio</a:t>
            </a:r>
            <a:r>
              <a:rPr lang="en-CA" dirty="0"/>
              <a:t>n and access are centrally administered, how can this distributed array of source-data stewards know the privacy risk profile of the </a:t>
            </a:r>
            <a:r>
              <a:rPr lang="en-CA" b="1" i="1" dirty="0"/>
              <a:t>linked data</a:t>
            </a:r>
            <a:r>
              <a:rPr lang="en-CA" dirty="0"/>
              <a:t>? If they don’t know this – how can they sign off on a disclosure – assuming that “risk” and “legislative/regulatory compliance” has something to do with “data contents”. Might this slow down approval processes???</a:t>
            </a:r>
          </a:p>
          <a:p>
            <a:r>
              <a:rPr lang="en-CA" dirty="0"/>
              <a:t>Required –an explicitly articulated data disclosure privacy risk model, clear </a:t>
            </a:r>
            <a:r>
              <a:rPr lang="en-CA" b="1" i="1" dirty="0"/>
              <a:t>operational</a:t>
            </a:r>
            <a:r>
              <a:rPr lang="en-CA" dirty="0"/>
              <a:t> definitions of key constructs such as “i</a:t>
            </a:r>
            <a:r>
              <a:rPr lang="en-CA" b="1" i="1" dirty="0"/>
              <a:t>dentifiable</a:t>
            </a:r>
            <a:r>
              <a:rPr lang="en-CA" dirty="0"/>
              <a:t>” or “</a:t>
            </a:r>
            <a:r>
              <a:rPr lang="en-CA" b="1" i="1" dirty="0"/>
              <a:t>anonymized</a:t>
            </a:r>
            <a:r>
              <a:rPr lang="en-CA" dirty="0"/>
              <a:t>” or “</a:t>
            </a:r>
            <a:r>
              <a:rPr lang="en-CA" b="1" i="1" dirty="0"/>
              <a:t>limiting disclosure</a:t>
            </a:r>
            <a:r>
              <a:rPr lang="en-CA" dirty="0"/>
              <a:t>” – or “</a:t>
            </a:r>
            <a:r>
              <a:rPr lang="en-CA" b="1" i="1" dirty="0"/>
              <a:t>de-identified</a:t>
            </a:r>
            <a:r>
              <a:rPr lang="en-CA" dirty="0"/>
              <a:t>” or “</a:t>
            </a:r>
            <a:r>
              <a:rPr lang="en-CA" b="1" i="1" dirty="0"/>
              <a:t>risk</a:t>
            </a:r>
            <a:r>
              <a:rPr lang="en-CA" b="1" dirty="0"/>
              <a:t>”</a:t>
            </a:r>
            <a:r>
              <a:rPr lang="en-CA" dirty="0"/>
              <a:t> –</a:t>
            </a:r>
            <a:r>
              <a:rPr lang="en-CA" b="1" i="1" dirty="0"/>
              <a:t> </a:t>
            </a:r>
            <a:r>
              <a:rPr lang="en-CA" dirty="0"/>
              <a:t>and a set of standard operating procedures keyed to that model.  </a:t>
            </a:r>
          </a:p>
          <a:p>
            <a:r>
              <a:rPr lang="en-CA" dirty="0"/>
              <a:t>No model = no shared understanding or consensus at the level of SOPs.</a:t>
            </a:r>
          </a:p>
          <a:p>
            <a:r>
              <a:rPr lang="en-CA" dirty="0"/>
              <a:t>With these SOPs recapitulated at every point and level within the data ecology (a ‘fractal’ data access management architecture) we can implement distributed and </a:t>
            </a:r>
            <a:r>
              <a:rPr lang="en-CA" b="1" i="1" dirty="0"/>
              <a:t>proportionate data de-identification </a:t>
            </a:r>
            <a:r>
              <a:rPr lang="en-CA" dirty="0"/>
              <a:t>procedures. </a:t>
            </a:r>
          </a:p>
          <a:p>
            <a:r>
              <a:rPr lang="en-CA" dirty="0"/>
              <a:t>With proportionate data de-identification in place, we can then implement collective </a:t>
            </a:r>
            <a:r>
              <a:rPr lang="en-CA" b="1" i="1" dirty="0"/>
              <a:t>proportionate governance </a:t>
            </a:r>
            <a:r>
              <a:rPr lang="en-CA" dirty="0"/>
              <a:t>–calibrating level of oversight, review and data protection to risk.</a:t>
            </a:r>
          </a:p>
        </p:txBody>
      </p:sp>
      <p:sp>
        <p:nvSpPr>
          <p:cNvPr id="4" name="Slide Number Placeholder 3">
            <a:extLst>
              <a:ext uri="{FF2B5EF4-FFF2-40B4-BE49-F238E27FC236}">
                <a16:creationId xmlns:a16="http://schemas.microsoft.com/office/drawing/2014/main" id="{DAF2A970-6151-4BB5-8A44-365EF9F21960}"/>
              </a:ext>
            </a:extLst>
          </p:cNvPr>
          <p:cNvSpPr>
            <a:spLocks noGrp="1"/>
          </p:cNvSpPr>
          <p:nvPr>
            <p:ph type="sldNum" sz="quarter" idx="12"/>
          </p:nvPr>
        </p:nvSpPr>
        <p:spPr/>
        <p:txBody>
          <a:bodyPr/>
          <a:lstStyle/>
          <a:p>
            <a:fld id="{E41C2F51-BBCF-4977-9FCF-96B4275C4DA2}" type="slidenum">
              <a:rPr lang="en-CA" smtClean="0"/>
              <a:t>4</a:t>
            </a:fld>
            <a:endParaRPr lang="en-CA"/>
          </a:p>
        </p:txBody>
      </p:sp>
    </p:spTree>
    <p:extLst>
      <p:ext uri="{BB962C8B-B14F-4D97-AF65-F5344CB8AC3E}">
        <p14:creationId xmlns:p14="http://schemas.microsoft.com/office/powerpoint/2010/main" val="3461398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862A-1E7B-4E49-9A7E-1AE34B52A75D}"/>
              </a:ext>
            </a:extLst>
          </p:cNvPr>
          <p:cNvSpPr>
            <a:spLocks noGrp="1"/>
          </p:cNvSpPr>
          <p:nvPr>
            <p:ph type="title"/>
          </p:nvPr>
        </p:nvSpPr>
        <p:spPr>
          <a:xfrm>
            <a:off x="173346" y="76769"/>
            <a:ext cx="8970654" cy="826250"/>
          </a:xfrm>
        </p:spPr>
        <p:txBody>
          <a:bodyPr>
            <a:normAutofit fontScale="90000"/>
          </a:bodyPr>
          <a:lstStyle/>
          <a:p>
            <a:r>
              <a:rPr lang="en-CA" dirty="0"/>
              <a:t>Our method must be able to adjudicate among a variety of options</a:t>
            </a:r>
          </a:p>
        </p:txBody>
      </p:sp>
      <p:sp>
        <p:nvSpPr>
          <p:cNvPr id="3" name="Content Placeholder 2">
            <a:extLst>
              <a:ext uri="{FF2B5EF4-FFF2-40B4-BE49-F238E27FC236}">
                <a16:creationId xmlns:a16="http://schemas.microsoft.com/office/drawing/2014/main" id="{611EF20F-6379-4CD4-A8F5-C704B553D872}"/>
              </a:ext>
            </a:extLst>
          </p:cNvPr>
          <p:cNvSpPr>
            <a:spLocks noGrp="1"/>
          </p:cNvSpPr>
          <p:nvPr>
            <p:ph idx="1"/>
          </p:nvPr>
        </p:nvSpPr>
        <p:spPr>
          <a:xfrm>
            <a:off x="0" y="1102006"/>
            <a:ext cx="8862704" cy="5687435"/>
          </a:xfrm>
        </p:spPr>
        <p:txBody>
          <a:bodyPr>
            <a:normAutofit lnSpcReduction="10000"/>
          </a:bodyPr>
          <a:lstStyle/>
          <a:p>
            <a:pPr marL="514350" indent="-514350">
              <a:buFont typeface="+mj-lt"/>
              <a:buAutoNum type="arabicPeriod"/>
            </a:pPr>
            <a:r>
              <a:rPr lang="en-CA" dirty="0"/>
              <a:t>No de-identification – disclose with unique identifiers</a:t>
            </a:r>
          </a:p>
          <a:p>
            <a:pPr marL="514350" indent="-514350">
              <a:buFont typeface="+mj-lt"/>
              <a:buAutoNum type="arabicPeriod"/>
            </a:pPr>
            <a:r>
              <a:rPr lang="en-CA" dirty="0"/>
              <a:t>Nominal de-identification – remove “obvious” identifiers.</a:t>
            </a:r>
          </a:p>
          <a:p>
            <a:pPr marL="514350" indent="-514350">
              <a:buFont typeface="+mj-lt"/>
              <a:buAutoNum type="arabicPeriod"/>
            </a:pPr>
            <a:r>
              <a:rPr lang="en-CA" i="1" dirty="0"/>
              <a:t>Ad hoc</a:t>
            </a:r>
            <a:r>
              <a:rPr lang="en-CA" dirty="0"/>
              <a:t> rule-of-thumb approaches plus #2, e.g., coarsen Postal Codes and Dates of Birth.</a:t>
            </a:r>
          </a:p>
          <a:p>
            <a:pPr marL="514350" indent="-514350">
              <a:buFont typeface="+mj-lt"/>
              <a:buAutoNum type="arabicPeriod"/>
            </a:pPr>
            <a:r>
              <a:rPr lang="en-CA" dirty="0"/>
              <a:t>Documented &amp; validated heuristic approaches (e.g., Safe Harbor 18 categories of re-identification “risk carriers”)</a:t>
            </a:r>
          </a:p>
          <a:p>
            <a:pPr marL="514350" indent="-514350">
              <a:buFont typeface="+mj-lt"/>
              <a:buAutoNum type="arabicPeriod"/>
            </a:pPr>
            <a:r>
              <a:rPr lang="en-CA" dirty="0"/>
              <a:t>Statistical disclosure control (SDC)-based methods – e.g., k-anonymization. </a:t>
            </a:r>
          </a:p>
          <a:p>
            <a:pPr marL="514350" indent="-514350">
              <a:buFont typeface="+mj-lt"/>
              <a:buAutoNum type="arabicPeriod"/>
            </a:pPr>
            <a:r>
              <a:rPr lang="en-CA" dirty="0"/>
              <a:t>Data simulation approaches (?? how far can these go??).</a:t>
            </a:r>
          </a:p>
          <a:p>
            <a:pPr marL="514350" indent="-514350">
              <a:buFont typeface="+mj-lt"/>
              <a:buAutoNum type="arabicPeriod"/>
            </a:pPr>
            <a:r>
              <a:rPr lang="en-CA" dirty="0"/>
              <a:t>No disclosure, even if judged to be in the public good.</a:t>
            </a:r>
          </a:p>
          <a:p>
            <a:pPr marL="0" indent="0">
              <a:buNone/>
            </a:pPr>
            <a:r>
              <a:rPr lang="en-CA" sz="2300" dirty="0"/>
              <a:t>For related work (with details) see: El Emam, K. &amp; Hassan, W. (2013) The De-identification Maturity Model. Privacy Analytics, Inc. </a:t>
            </a:r>
          </a:p>
          <a:p>
            <a:pPr marL="0" indent="0">
              <a:lnSpc>
                <a:spcPct val="100000"/>
              </a:lnSpc>
              <a:spcBef>
                <a:spcPts val="0"/>
              </a:spcBef>
              <a:buNone/>
            </a:pPr>
            <a:r>
              <a:rPr lang="en-CA" sz="1700" u="sng" dirty="0">
                <a:hlinkClick r:id="rId2"/>
              </a:rPr>
              <a:t>http://waelhassan.com/wp-content/uploads/2013/06/DMM-Khaled-El-Emam-Wael-Hassan.pdf</a:t>
            </a:r>
            <a:endParaRPr lang="en-CA" sz="1700" i="1" dirty="0"/>
          </a:p>
        </p:txBody>
      </p:sp>
      <p:sp>
        <p:nvSpPr>
          <p:cNvPr id="4" name="Slide Number Placeholder 3">
            <a:extLst>
              <a:ext uri="{FF2B5EF4-FFF2-40B4-BE49-F238E27FC236}">
                <a16:creationId xmlns:a16="http://schemas.microsoft.com/office/drawing/2014/main" id="{BEEBFFA9-861A-4336-A3FA-D494DE6DB841}"/>
              </a:ext>
            </a:extLst>
          </p:cNvPr>
          <p:cNvSpPr>
            <a:spLocks noGrp="1"/>
          </p:cNvSpPr>
          <p:nvPr>
            <p:ph type="sldNum" sz="quarter" idx="12"/>
          </p:nvPr>
        </p:nvSpPr>
        <p:spPr/>
        <p:txBody>
          <a:bodyPr/>
          <a:lstStyle/>
          <a:p>
            <a:fld id="{E41C2F51-BBCF-4977-9FCF-96B4275C4DA2}" type="slidenum">
              <a:rPr lang="en-CA" smtClean="0"/>
              <a:t>5</a:t>
            </a:fld>
            <a:endParaRPr lang="en-CA"/>
          </a:p>
        </p:txBody>
      </p:sp>
    </p:spTree>
    <p:extLst>
      <p:ext uri="{BB962C8B-B14F-4D97-AF65-F5344CB8AC3E}">
        <p14:creationId xmlns:p14="http://schemas.microsoft.com/office/powerpoint/2010/main" val="2389811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3A4E1-72B0-4A4F-8A8E-A0A28D39D0FC}"/>
              </a:ext>
            </a:extLst>
          </p:cNvPr>
          <p:cNvSpPr>
            <a:spLocks noGrp="1"/>
          </p:cNvSpPr>
          <p:nvPr>
            <p:ph type="title"/>
          </p:nvPr>
        </p:nvSpPr>
        <p:spPr>
          <a:xfrm>
            <a:off x="173344" y="267269"/>
            <a:ext cx="8761973" cy="826250"/>
          </a:xfrm>
        </p:spPr>
        <p:txBody>
          <a:bodyPr>
            <a:noAutofit/>
          </a:bodyPr>
          <a:lstStyle/>
          <a:p>
            <a:r>
              <a:rPr lang="en-CA" sz="2800" dirty="0"/>
              <a:t>How about Option #2? We’ll just jettison the primary care data, invoke provisions that allow disclosures of personal information for research purposes, and get on with it.</a:t>
            </a:r>
          </a:p>
        </p:txBody>
      </p:sp>
      <p:sp>
        <p:nvSpPr>
          <p:cNvPr id="3" name="Content Placeholder 2">
            <a:extLst>
              <a:ext uri="{FF2B5EF4-FFF2-40B4-BE49-F238E27FC236}">
                <a16:creationId xmlns:a16="http://schemas.microsoft.com/office/drawing/2014/main" id="{D8E45104-7ED6-49EE-80AB-EC295EDE2EA7}"/>
              </a:ext>
            </a:extLst>
          </p:cNvPr>
          <p:cNvSpPr>
            <a:spLocks noGrp="1"/>
          </p:cNvSpPr>
          <p:nvPr>
            <p:ph idx="1"/>
          </p:nvPr>
        </p:nvSpPr>
        <p:spPr>
          <a:xfrm>
            <a:off x="173345" y="2575334"/>
            <a:ext cx="8761972" cy="4282666"/>
          </a:xfrm>
        </p:spPr>
        <p:txBody>
          <a:bodyPr>
            <a:normAutofit/>
          </a:bodyPr>
          <a:lstStyle/>
          <a:p>
            <a:pPr>
              <a:lnSpc>
                <a:spcPct val="120000"/>
              </a:lnSpc>
            </a:pPr>
            <a:r>
              <a:rPr lang="en-CA" sz="1600" b="1" dirty="0"/>
              <a:t>Question</a:t>
            </a:r>
            <a:r>
              <a:rPr lang="en-CA" sz="1600" dirty="0"/>
              <a:t>: Why don’t we just invoke 35(1) and implement robust technical controls?</a:t>
            </a:r>
          </a:p>
          <a:p>
            <a:pPr>
              <a:lnSpc>
                <a:spcPct val="120000"/>
              </a:lnSpc>
            </a:pPr>
            <a:r>
              <a:rPr lang="en-CA" sz="1600" b="1" dirty="0"/>
              <a:t>Answer #1: </a:t>
            </a:r>
            <a:r>
              <a:rPr lang="en-CA" sz="1600" dirty="0"/>
              <a:t>General limiting principles in privacy laws/codes; “unreasonable invasion of privacy”; recognition of “mosaic effect” associated with “seemingly innocuous” bits of [linkable] information:</a:t>
            </a:r>
          </a:p>
          <a:p>
            <a:pPr marL="358775" indent="0">
              <a:lnSpc>
                <a:spcPct val="120000"/>
              </a:lnSpc>
              <a:spcBef>
                <a:spcPts val="0"/>
              </a:spcBef>
              <a:buNone/>
            </a:pPr>
            <a:r>
              <a:rPr lang="en-CA" sz="1600" i="1" dirty="0">
                <a:latin typeface="Calibri" panose="020F0502020204030204" pitchFamily="34" charset="0"/>
                <a:ea typeface="Calibri" panose="020F0502020204030204" pitchFamily="34" charset="0"/>
                <a:cs typeface="Times New Roman" panose="02020603050405020304" pitchFamily="18" charset="0"/>
              </a:rPr>
              <a:t>In the US HIPAA Privacy Rule, there is a similar “minimal necessary” requirement. Therefore, as a starting point, the application of such limiting principles or minimal necessary criteria requires that de-identification be considered for all collection, use, and disclosure of health information. </a:t>
            </a:r>
            <a:r>
              <a:rPr lang="en-CA" sz="1100" dirty="0">
                <a:latin typeface="Calibri" panose="020F0502020204030204" pitchFamily="34" charset="0"/>
                <a:ea typeface="Calibri" panose="020F0502020204030204" pitchFamily="34" charset="0"/>
                <a:cs typeface="Times New Roman" panose="02020603050405020304" pitchFamily="18" charset="0"/>
              </a:rPr>
              <a:t>(</a:t>
            </a:r>
            <a:r>
              <a:rPr lang="en-US" sz="1100" dirty="0"/>
              <a:t>El Emam, Jonker, &amp; </a:t>
            </a:r>
            <a:r>
              <a:rPr lang="en-US" sz="1100" dirty="0" err="1"/>
              <a:t>Fineberg</a:t>
            </a:r>
            <a:r>
              <a:rPr lang="en-US" sz="1100" dirty="0"/>
              <a:t>. The Case for De-Identifying Personal Health Information (January 18, 2011). </a:t>
            </a:r>
            <a:endParaRPr lang="en-CA" sz="1100" dirty="0">
              <a:latin typeface="Calibri" panose="020F0502020204030204" pitchFamily="34" charset="0"/>
              <a:ea typeface="Calibri" panose="020F0502020204030204" pitchFamily="34" charset="0"/>
              <a:cs typeface="Times New Roman" panose="02020603050405020304" pitchFamily="18" charset="0"/>
            </a:endParaRPr>
          </a:p>
          <a:p>
            <a:r>
              <a:rPr lang="en-CA" sz="1600" b="1" dirty="0"/>
              <a:t>Answer #2</a:t>
            </a:r>
            <a:r>
              <a:rPr lang="en-CA" sz="1600" dirty="0"/>
              <a:t>: Legislative compliance is not the same as due diligence.</a:t>
            </a:r>
          </a:p>
          <a:p>
            <a:pPr>
              <a:lnSpc>
                <a:spcPct val="120000"/>
              </a:lnSpc>
              <a:spcBef>
                <a:spcPts val="0"/>
              </a:spcBef>
            </a:pPr>
            <a:r>
              <a:rPr lang="en-CA" sz="1600" b="1" dirty="0"/>
              <a:t>Answer #3</a:t>
            </a:r>
            <a:r>
              <a:rPr lang="en-CA" sz="1600" dirty="0"/>
              <a:t>:  Free floating generalized data disclosure anxiety states (or traits) – GDDAS – not in ICD9/10 or DSM-V) </a:t>
            </a:r>
          </a:p>
          <a:p>
            <a:pPr marL="0" indent="0">
              <a:lnSpc>
                <a:spcPct val="120000"/>
              </a:lnSpc>
              <a:spcBef>
                <a:spcPts val="0"/>
              </a:spcBef>
              <a:buNone/>
            </a:pPr>
            <a:r>
              <a:rPr lang="en-CA" sz="1600" dirty="0"/>
              <a:t>NOTE:  GDDAS is often secondary to absence of organizational standard operating procedures </a:t>
            </a:r>
            <a:r>
              <a:rPr lang="en-CA" sz="1600" b="1" i="1" dirty="0"/>
              <a:t>and documentation of methods and justification of those methods </a:t>
            </a:r>
            <a:r>
              <a:rPr lang="en-CA" sz="1600" dirty="0"/>
              <a:t>for meeting “limiting disclosure” requirements (see e.g. CFR164.514 or GDPR re: requirements around documenting procedures).</a:t>
            </a:r>
          </a:p>
        </p:txBody>
      </p:sp>
      <p:sp>
        <p:nvSpPr>
          <p:cNvPr id="4" name="Rectangle 3">
            <a:extLst>
              <a:ext uri="{FF2B5EF4-FFF2-40B4-BE49-F238E27FC236}">
                <a16:creationId xmlns:a16="http://schemas.microsoft.com/office/drawing/2014/main" id="{6C29C7A8-8B30-43E0-B171-E7C47BA5BFB1}"/>
              </a:ext>
            </a:extLst>
          </p:cNvPr>
          <p:cNvSpPr/>
          <p:nvPr/>
        </p:nvSpPr>
        <p:spPr>
          <a:xfrm>
            <a:off x="266957" y="1329512"/>
            <a:ext cx="8610086" cy="1200329"/>
          </a:xfrm>
          <a:prstGeom prst="rect">
            <a:avLst/>
          </a:prstGeom>
          <a:solidFill>
            <a:schemeClr val="accent6">
              <a:lumMod val="50000"/>
            </a:schemeClr>
          </a:solidFill>
        </p:spPr>
        <p:txBody>
          <a:bodyPr wrap="square">
            <a:spAutoFit/>
          </a:bodyPr>
          <a:lstStyle/>
          <a:p>
            <a:r>
              <a:rPr lang="en-CA" b="1" dirty="0">
                <a:solidFill>
                  <a:schemeClr val="bg1"/>
                </a:solidFill>
                <a:latin typeface="Calibri" panose="020F0502020204030204" pitchFamily="34" charset="0"/>
                <a:ea typeface="Calibri" panose="020F0502020204030204" pitchFamily="34" charset="0"/>
                <a:cs typeface="Calibri" panose="020F0502020204030204" pitchFamily="34" charset="0"/>
              </a:rPr>
              <a:t>35</a:t>
            </a:r>
            <a:r>
              <a:rPr lang="en-CA" dirty="0">
                <a:solidFill>
                  <a:schemeClr val="bg1"/>
                </a:solidFill>
                <a:latin typeface="Calibri" panose="020F0502020204030204" pitchFamily="34" charset="0"/>
                <a:ea typeface="Calibri" panose="020F0502020204030204" pitchFamily="34" charset="0"/>
                <a:cs typeface="Calibri" panose="020F0502020204030204" pitchFamily="34" charset="0"/>
              </a:rPr>
              <a:t>   (1)A public body may disclose personal information in its custody or under its control for a research purpose, including statistical research [subject to a specified set of conditions that include approval from the head of the public body…] (from BC Freedom of Information and Protection of Privacy Act, current as of Jan 2, 2019). </a:t>
            </a:r>
            <a:endParaRPr lang="en-CA" dirty="0">
              <a:solidFill>
                <a:schemeClr val="bg1"/>
              </a:solidFill>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CFC0C2AF-DB93-4EC0-A8E3-DD4D8E9F62B1}"/>
              </a:ext>
            </a:extLst>
          </p:cNvPr>
          <p:cNvSpPr>
            <a:spLocks noGrp="1"/>
          </p:cNvSpPr>
          <p:nvPr>
            <p:ph type="sldNum" sz="quarter" idx="12"/>
          </p:nvPr>
        </p:nvSpPr>
        <p:spPr/>
        <p:txBody>
          <a:bodyPr/>
          <a:lstStyle/>
          <a:p>
            <a:fld id="{E41C2F51-BBCF-4977-9FCF-96B4275C4DA2}" type="slidenum">
              <a:rPr lang="en-CA" smtClean="0"/>
              <a:t>6</a:t>
            </a:fld>
            <a:endParaRPr lang="en-CA"/>
          </a:p>
        </p:txBody>
      </p:sp>
    </p:spTree>
    <p:extLst>
      <p:ext uri="{BB962C8B-B14F-4D97-AF65-F5344CB8AC3E}">
        <p14:creationId xmlns:p14="http://schemas.microsoft.com/office/powerpoint/2010/main" val="1147234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F3338-58AE-4CB6-8F8D-08771A1AA876}"/>
              </a:ext>
            </a:extLst>
          </p:cNvPr>
          <p:cNvSpPr>
            <a:spLocks noGrp="1"/>
          </p:cNvSpPr>
          <p:nvPr>
            <p:ph type="title"/>
          </p:nvPr>
        </p:nvSpPr>
        <p:spPr>
          <a:xfrm>
            <a:off x="208684" y="2455478"/>
            <a:ext cx="8761973" cy="4213292"/>
          </a:xfrm>
        </p:spPr>
        <p:txBody>
          <a:bodyPr>
            <a:normAutofit/>
          </a:bodyPr>
          <a:lstStyle/>
          <a:p>
            <a:br>
              <a:rPr lang="en-CA" dirty="0"/>
            </a:br>
            <a:br>
              <a:rPr lang="en-CA" dirty="0"/>
            </a:br>
            <a:endParaRPr lang="en-CA" dirty="0">
              <a:highlight>
                <a:srgbClr val="FFFF00"/>
              </a:highlight>
            </a:endParaRPr>
          </a:p>
        </p:txBody>
      </p:sp>
      <p:sp>
        <p:nvSpPr>
          <p:cNvPr id="3" name="Title 1">
            <a:extLst>
              <a:ext uri="{FF2B5EF4-FFF2-40B4-BE49-F238E27FC236}">
                <a16:creationId xmlns:a16="http://schemas.microsoft.com/office/drawing/2014/main" id="{DA362BEB-7275-411F-A367-667556DC774F}"/>
              </a:ext>
            </a:extLst>
          </p:cNvPr>
          <p:cNvSpPr txBox="1">
            <a:spLocks/>
          </p:cNvSpPr>
          <p:nvPr/>
        </p:nvSpPr>
        <p:spPr>
          <a:xfrm>
            <a:off x="131618" y="-35935"/>
            <a:ext cx="8761973" cy="826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n-lt"/>
                <a:ea typeface="+mj-ea"/>
                <a:cs typeface="+mj-cs"/>
              </a:defRPr>
            </a:lvl1pPr>
          </a:lstStyle>
          <a:p>
            <a:r>
              <a:rPr lang="en-CA" sz="2800" dirty="0"/>
              <a:t>How about Option #5 – we’ll just de-identify using classic  k-anonymization</a:t>
            </a:r>
          </a:p>
        </p:txBody>
      </p:sp>
      <p:sp>
        <p:nvSpPr>
          <p:cNvPr id="5" name="Content Placeholder 2">
            <a:extLst>
              <a:ext uri="{FF2B5EF4-FFF2-40B4-BE49-F238E27FC236}">
                <a16:creationId xmlns:a16="http://schemas.microsoft.com/office/drawing/2014/main" id="{8CF42B3C-4796-4D67-963B-AECADE950DA7}"/>
              </a:ext>
            </a:extLst>
          </p:cNvPr>
          <p:cNvSpPr>
            <a:spLocks noGrp="1"/>
          </p:cNvSpPr>
          <p:nvPr>
            <p:ph idx="1"/>
          </p:nvPr>
        </p:nvSpPr>
        <p:spPr>
          <a:xfrm>
            <a:off x="56203" y="790315"/>
            <a:ext cx="9143999" cy="3350187"/>
          </a:xfrm>
        </p:spPr>
        <p:txBody>
          <a:bodyPr>
            <a:normAutofit/>
          </a:bodyPr>
          <a:lstStyle/>
          <a:p>
            <a:r>
              <a:rPr lang="en-CA" sz="2200" dirty="0"/>
              <a:t>k-anonymization – the industry-standard, most basic tool for implementing the US Privacy Rule [statistical] expert determination method for data de-identification – for “limiting disclosure” in a methodologically transparent fashion that translates across data disclosure scenarios.</a:t>
            </a:r>
          </a:p>
          <a:p>
            <a:r>
              <a:rPr lang="en-CA" sz="2200" dirty="0"/>
              <a:t>It works by rendering cases INDISTINGUISHABLE on the basis of any information available in the world that could be used for re-identification purposes – compress dimensions in space so that distinguished cases are re-located to essentially exactly the SAME place in data space.</a:t>
            </a:r>
          </a:p>
          <a:p>
            <a:r>
              <a:rPr lang="en-CA" sz="2200" dirty="0"/>
              <a:t>Sounds great. What’s the problem?</a:t>
            </a:r>
          </a:p>
        </p:txBody>
      </p:sp>
      <p:sp>
        <p:nvSpPr>
          <p:cNvPr id="6" name="Rectangle 5">
            <a:extLst>
              <a:ext uri="{FF2B5EF4-FFF2-40B4-BE49-F238E27FC236}">
                <a16:creationId xmlns:a16="http://schemas.microsoft.com/office/drawing/2014/main" id="{F8C8CC9F-ECF9-4B3C-8206-A0D40412D7AA}"/>
              </a:ext>
            </a:extLst>
          </p:cNvPr>
          <p:cNvSpPr/>
          <p:nvPr/>
        </p:nvSpPr>
        <p:spPr>
          <a:xfrm>
            <a:off x="170150" y="3819287"/>
            <a:ext cx="8761973" cy="2585323"/>
          </a:xfrm>
          <a:prstGeom prst="rect">
            <a:avLst/>
          </a:prstGeom>
        </p:spPr>
        <p:txBody>
          <a:bodyPr wrap="square">
            <a:spAutoFit/>
          </a:bodyPr>
          <a:lstStyle/>
          <a:p>
            <a:r>
              <a:rPr lang="en-US" i="1" dirty="0" err="1">
                <a:latin typeface="Calibri" panose="020F0502020204030204" pitchFamily="34" charset="0"/>
                <a:ea typeface="Calibri" panose="020F0502020204030204" pitchFamily="34" charset="0"/>
                <a:cs typeface="Times New Roman" panose="02020603050405020304" pitchFamily="18" charset="0"/>
              </a:rPr>
              <a:t>Cavoukian</a:t>
            </a:r>
            <a:r>
              <a:rPr lang="en-US" i="1" dirty="0">
                <a:latin typeface="Calibri" panose="020F0502020204030204" pitchFamily="34" charset="0"/>
                <a:ea typeface="Calibri" panose="020F0502020204030204" pitchFamily="34" charset="0"/>
                <a:cs typeface="Times New Roman" panose="02020603050405020304" pitchFamily="18" charset="0"/>
              </a:rPr>
              <a:t> and Castro concede that de-identification is inadequate for high dimensional data. But nowadays most interesting datasets are high-dimensional. High-dimensional data consists of numerous data points about each individual, enough that every individual’s record is likely to be unique, and not even similar to other records. </a:t>
            </a:r>
            <a:r>
              <a:rPr lang="en-US" i="1" dirty="0" err="1">
                <a:latin typeface="Calibri" panose="020F0502020204030204" pitchFamily="34" charset="0"/>
                <a:ea typeface="Calibri" panose="020F0502020204030204" pitchFamily="34" charset="0"/>
                <a:cs typeface="Times New Roman" panose="02020603050405020304" pitchFamily="18" charset="0"/>
              </a:rPr>
              <a:t>Cavoukian</a:t>
            </a:r>
            <a:r>
              <a:rPr lang="en-US" i="1" dirty="0">
                <a:latin typeface="Calibri" panose="020F0502020204030204" pitchFamily="34" charset="0"/>
                <a:ea typeface="Calibri" panose="020F0502020204030204" pitchFamily="34" charset="0"/>
                <a:cs typeface="Times New Roman" panose="02020603050405020304" pitchFamily="18" charset="0"/>
              </a:rPr>
              <a:t> and Castro admit that: “In the case of high-dimensional data, additional arrangements may need to be pursued, such as making the data available to researchers only under tightly restricted legal agreements.” </a:t>
            </a:r>
            <a:r>
              <a:rPr lang="en-CA" i="1" dirty="0"/>
              <a:t>Of course, restrictive legal agreements are not a form of de-identification.</a:t>
            </a:r>
          </a:p>
          <a:p>
            <a:r>
              <a:rPr lang="en-CA" i="1" dirty="0"/>
              <a:t>Rather, they are a necessary protection in cases where de-identification is unavailable or is likely to fail.</a:t>
            </a:r>
            <a:endParaRPr lang="en-CA" i="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CE97A159-9F2C-4F58-A7DC-3B0FDFD5934F}"/>
              </a:ext>
            </a:extLst>
          </p:cNvPr>
          <p:cNvSpPr/>
          <p:nvPr/>
        </p:nvSpPr>
        <p:spPr>
          <a:xfrm>
            <a:off x="208682" y="6339185"/>
            <a:ext cx="8684907" cy="461665"/>
          </a:xfrm>
          <a:prstGeom prst="rect">
            <a:avLst/>
          </a:prstGeom>
        </p:spPr>
        <p:txBody>
          <a:bodyPr wrap="square">
            <a:spAutoFit/>
          </a:bodyPr>
          <a:lstStyle/>
          <a:p>
            <a:r>
              <a:rPr lang="en-CA" sz="12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Arvind Narayanan &amp; Ed </a:t>
            </a:r>
            <a:r>
              <a:rPr lang="en-CA" sz="1200" spc="2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Felten</a:t>
            </a:r>
            <a:r>
              <a:rPr lang="en-CA" sz="12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 No Silver Bullet: De-Identification Still </a:t>
            </a:r>
            <a:r>
              <a:rPr lang="en-CA" sz="1200" i="1"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Doesn't Work, </a:t>
            </a:r>
            <a:r>
              <a:rPr lang="en-CA" sz="1200" spc="20" dirty="0">
                <a:solidFill>
                  <a:srgbClr val="000000"/>
                </a:solidFill>
                <a:latin typeface="Calibri" panose="020F0502020204030204" pitchFamily="34" charset="0"/>
                <a:ea typeface="Calibri" panose="020F0502020204030204" pitchFamily="34" charset="0"/>
                <a:cs typeface="Times New Roman" panose="02020603050405020304" pitchFamily="18" charset="0"/>
              </a:rPr>
              <a:t>July 9, 2014. But see also El Emam (numerous) for a response.</a:t>
            </a:r>
            <a:endParaRPr lang="en-CA" sz="1400" spc="20" dirty="0">
              <a:solidFill>
                <a:srgbClr val="000000"/>
              </a:solidFill>
              <a:effectLst/>
              <a:latin typeface="Source Sans Pro" panose="020B050303040302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01CC49E-4D6F-42EC-A5AE-C3278D52E6B6}"/>
              </a:ext>
            </a:extLst>
          </p:cNvPr>
          <p:cNvSpPr>
            <a:spLocks noGrp="1"/>
          </p:cNvSpPr>
          <p:nvPr>
            <p:ph type="sldNum" sz="quarter" idx="12"/>
          </p:nvPr>
        </p:nvSpPr>
        <p:spPr/>
        <p:txBody>
          <a:bodyPr/>
          <a:lstStyle/>
          <a:p>
            <a:fld id="{E41C2F51-BBCF-4977-9FCF-96B4275C4DA2}" type="slidenum">
              <a:rPr lang="en-CA" smtClean="0"/>
              <a:t>7</a:t>
            </a:fld>
            <a:endParaRPr lang="en-CA"/>
          </a:p>
        </p:txBody>
      </p:sp>
    </p:spTree>
    <p:extLst>
      <p:ext uri="{BB962C8B-B14F-4D97-AF65-F5344CB8AC3E}">
        <p14:creationId xmlns:p14="http://schemas.microsoft.com/office/powerpoint/2010/main" val="3526400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86DA-5A91-4AFF-A8DB-08EBABB0340C}"/>
              </a:ext>
            </a:extLst>
          </p:cNvPr>
          <p:cNvSpPr>
            <a:spLocks noGrp="1"/>
          </p:cNvSpPr>
          <p:nvPr>
            <p:ph type="title"/>
          </p:nvPr>
        </p:nvSpPr>
        <p:spPr/>
        <p:txBody>
          <a:bodyPr>
            <a:normAutofit fontScale="90000"/>
          </a:bodyPr>
          <a:lstStyle/>
          <a:p>
            <a:pPr algn="ctr"/>
            <a:r>
              <a:rPr lang="en-CA" dirty="0"/>
              <a:t>You can’t get there from here – how high dimensionality breaks k-anonymization</a:t>
            </a:r>
          </a:p>
        </p:txBody>
      </p:sp>
      <p:pic>
        <p:nvPicPr>
          <p:cNvPr id="4" name="Picture 3">
            <a:extLst>
              <a:ext uri="{FF2B5EF4-FFF2-40B4-BE49-F238E27FC236}">
                <a16:creationId xmlns:a16="http://schemas.microsoft.com/office/drawing/2014/main" id="{A06C82B8-3C22-4068-81DD-94C1896BA7D3}"/>
              </a:ext>
            </a:extLst>
          </p:cNvPr>
          <p:cNvPicPr>
            <a:picLocks noChangeAspect="1"/>
          </p:cNvPicPr>
          <p:nvPr/>
        </p:nvPicPr>
        <p:blipFill>
          <a:blip r:embed="rId2"/>
          <a:stretch>
            <a:fillRect/>
          </a:stretch>
        </p:blipFill>
        <p:spPr>
          <a:xfrm>
            <a:off x="139061" y="2086509"/>
            <a:ext cx="1774736" cy="1484933"/>
          </a:xfrm>
          <a:prstGeom prst="rect">
            <a:avLst/>
          </a:prstGeom>
        </p:spPr>
      </p:pic>
      <p:pic>
        <p:nvPicPr>
          <p:cNvPr id="9220" name="Picture 4" descr="Image result for k means clustering images">
            <a:extLst>
              <a:ext uri="{FF2B5EF4-FFF2-40B4-BE49-F238E27FC236}">
                <a16:creationId xmlns:a16="http://schemas.microsoft.com/office/drawing/2014/main" id="{BD7DA788-0859-40CE-B817-1D0A8B46A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290" y="2086509"/>
            <a:ext cx="1774737" cy="14849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23C4E0-A618-4C30-B063-AE0D9D9FF1AA}"/>
              </a:ext>
            </a:extLst>
          </p:cNvPr>
          <p:cNvSpPr txBox="1"/>
          <p:nvPr/>
        </p:nvSpPr>
        <p:spPr>
          <a:xfrm>
            <a:off x="31596" y="1002434"/>
            <a:ext cx="2747702" cy="923330"/>
          </a:xfrm>
          <a:prstGeom prst="rect">
            <a:avLst/>
          </a:prstGeom>
          <a:solidFill>
            <a:srgbClr val="FFC000"/>
          </a:solidFill>
        </p:spPr>
        <p:txBody>
          <a:bodyPr wrap="square" rtlCol="0">
            <a:spAutoFit/>
          </a:bodyPr>
          <a:lstStyle/>
          <a:p>
            <a:pPr algn="ctr"/>
            <a:r>
              <a:rPr lang="en-CA" dirty="0"/>
              <a:t>Everybody distinguishable – in practically uncountably many different ways</a:t>
            </a:r>
          </a:p>
        </p:txBody>
      </p:sp>
      <p:sp>
        <p:nvSpPr>
          <p:cNvPr id="7" name="TextBox 6">
            <a:extLst>
              <a:ext uri="{FF2B5EF4-FFF2-40B4-BE49-F238E27FC236}">
                <a16:creationId xmlns:a16="http://schemas.microsoft.com/office/drawing/2014/main" id="{F8A40406-41CE-4B50-91B4-6B682D6D7B8C}"/>
              </a:ext>
            </a:extLst>
          </p:cNvPr>
          <p:cNvSpPr txBox="1"/>
          <p:nvPr/>
        </p:nvSpPr>
        <p:spPr>
          <a:xfrm>
            <a:off x="61782" y="4062262"/>
            <a:ext cx="9082218" cy="2746906"/>
          </a:xfrm>
          <a:prstGeom prst="rect">
            <a:avLst/>
          </a:prstGeom>
          <a:noFill/>
        </p:spPr>
        <p:txBody>
          <a:bodyPr wrap="square" rtlCol="0">
            <a:spAutoFit/>
          </a:bodyPr>
          <a:lstStyle/>
          <a:p>
            <a:r>
              <a:rPr lang="en-CA" dirty="0"/>
              <a:t>So sorry! Distinguishability is another name for “distance”. k-anonymization measures distance in the quintessentially most simple way – exact correspondence on one or more risk-carrying attributes.  But being able to measuring distance (i.e., similarity vs difference) between people is one of the most basic curse(s) of High Dimensional Data – and essentially everybody in a high dimensional dataset is likely to be as different as their fingerprints.</a:t>
            </a:r>
          </a:p>
          <a:p>
            <a:endParaRPr lang="en-CA" sz="800" dirty="0"/>
          </a:p>
          <a:p>
            <a:r>
              <a:rPr lang="en-CA" dirty="0"/>
              <a:t>You can inject statistic noise into the dataset. That does nothing about distinguishability, but it does obscure the relationship between the data and reality - that detracts from the fitness of the data. And, the amount of noise you have to inject increases multiplicatively as you add dimensions. So this is not a solution, at least not for research with a real-world applied focus.</a:t>
            </a:r>
          </a:p>
        </p:txBody>
      </p:sp>
      <p:sp>
        <p:nvSpPr>
          <p:cNvPr id="8" name="TextBox 7">
            <a:extLst>
              <a:ext uri="{FF2B5EF4-FFF2-40B4-BE49-F238E27FC236}">
                <a16:creationId xmlns:a16="http://schemas.microsoft.com/office/drawing/2014/main" id="{F67818EC-378C-4F2F-8CB6-6E6EEBF6FA63}"/>
              </a:ext>
            </a:extLst>
          </p:cNvPr>
          <p:cNvSpPr txBox="1"/>
          <p:nvPr/>
        </p:nvSpPr>
        <p:spPr>
          <a:xfrm>
            <a:off x="6398036" y="920673"/>
            <a:ext cx="2745964" cy="1200329"/>
          </a:xfrm>
          <a:prstGeom prst="rect">
            <a:avLst/>
          </a:prstGeom>
          <a:solidFill>
            <a:schemeClr val="accent6">
              <a:lumMod val="75000"/>
            </a:schemeClr>
          </a:solidFill>
        </p:spPr>
        <p:txBody>
          <a:bodyPr wrap="square" rtlCol="0">
            <a:spAutoFit/>
          </a:bodyPr>
          <a:lstStyle/>
          <a:p>
            <a:pPr algn="ctr"/>
            <a:r>
              <a:rPr lang="en-CA" dirty="0">
                <a:solidFill>
                  <a:schemeClr val="bg1"/>
                </a:solidFill>
              </a:rPr>
              <a:t>People starting to “clump” together into groups where members are similar – and more privacy-protected.</a:t>
            </a:r>
          </a:p>
        </p:txBody>
      </p:sp>
      <p:sp>
        <p:nvSpPr>
          <p:cNvPr id="9" name="TextBox 8">
            <a:extLst>
              <a:ext uri="{FF2B5EF4-FFF2-40B4-BE49-F238E27FC236}">
                <a16:creationId xmlns:a16="http://schemas.microsoft.com/office/drawing/2014/main" id="{61D35CBD-078F-46F5-9EA4-4DE1802CAB41}"/>
              </a:ext>
            </a:extLst>
          </p:cNvPr>
          <p:cNvSpPr txBox="1"/>
          <p:nvPr/>
        </p:nvSpPr>
        <p:spPr>
          <a:xfrm>
            <a:off x="2372035" y="2168725"/>
            <a:ext cx="4399930" cy="1754326"/>
          </a:xfrm>
          <a:prstGeom prst="rect">
            <a:avLst/>
          </a:prstGeom>
          <a:noFill/>
        </p:spPr>
        <p:txBody>
          <a:bodyPr wrap="square" rtlCol="0">
            <a:spAutoFit/>
          </a:bodyPr>
          <a:lstStyle/>
          <a:p>
            <a:pPr algn="ctr"/>
            <a:r>
              <a:rPr lang="en-CA" dirty="0"/>
              <a:t>The more similar people are in a dataset, the more difficult it is to re-identify anybody with any “reasonable” degree of confidence. </a:t>
            </a:r>
          </a:p>
          <a:p>
            <a:pPr algn="ctr"/>
            <a:r>
              <a:rPr lang="en-CA" dirty="0"/>
              <a:t>You want to be able to get from </a:t>
            </a:r>
          </a:p>
          <a:p>
            <a:pPr algn="ctr"/>
            <a:r>
              <a:rPr lang="en-CA" dirty="0"/>
              <a:t>this state to that state, </a:t>
            </a:r>
          </a:p>
          <a:p>
            <a:pPr algn="ctr"/>
            <a:r>
              <a:rPr lang="en-CA" b="1" dirty="0"/>
              <a:t>while preserving the fitness of the data</a:t>
            </a:r>
            <a:r>
              <a:rPr lang="en-CA" dirty="0"/>
              <a:t>.</a:t>
            </a:r>
          </a:p>
        </p:txBody>
      </p:sp>
      <p:cxnSp>
        <p:nvCxnSpPr>
          <p:cNvPr id="6" name="Straight Arrow Connector 5">
            <a:extLst>
              <a:ext uri="{FF2B5EF4-FFF2-40B4-BE49-F238E27FC236}">
                <a16:creationId xmlns:a16="http://schemas.microsoft.com/office/drawing/2014/main" id="{A92EF637-2D70-4072-8B75-AD409ACDFC58}"/>
              </a:ext>
            </a:extLst>
          </p:cNvPr>
          <p:cNvCxnSpPr>
            <a:cxnSpLocks/>
          </p:cNvCxnSpPr>
          <p:nvPr/>
        </p:nvCxnSpPr>
        <p:spPr>
          <a:xfrm flipH="1" flipV="1">
            <a:off x="1913798" y="3168650"/>
            <a:ext cx="1578702" cy="2603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57D3A1C-B732-4657-AC6D-37C62A055692}"/>
              </a:ext>
            </a:extLst>
          </p:cNvPr>
          <p:cNvCxnSpPr>
            <a:cxnSpLocks/>
          </p:cNvCxnSpPr>
          <p:nvPr/>
        </p:nvCxnSpPr>
        <p:spPr>
          <a:xfrm flipV="1">
            <a:off x="5651502" y="3039518"/>
            <a:ext cx="1494392" cy="38948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703149" y="1136173"/>
            <a:ext cx="1304614" cy="646331"/>
          </a:xfrm>
          <a:prstGeom prst="rect">
            <a:avLst/>
          </a:prstGeom>
          <a:solidFill>
            <a:srgbClr val="FFC000"/>
          </a:solidFill>
        </p:spPr>
        <p:txBody>
          <a:bodyPr wrap="square" rtlCol="0">
            <a:spAutoFit/>
          </a:bodyPr>
          <a:lstStyle/>
          <a:p>
            <a:pPr algn="ctr"/>
            <a:r>
              <a:rPr lang="en-CA" dirty="0"/>
              <a:t>Inherently Problematic</a:t>
            </a:r>
          </a:p>
        </p:txBody>
      </p:sp>
      <p:sp>
        <p:nvSpPr>
          <p:cNvPr id="12" name="TextBox 11"/>
          <p:cNvSpPr txBox="1"/>
          <p:nvPr/>
        </p:nvSpPr>
        <p:spPr>
          <a:xfrm>
            <a:off x="5093422" y="1249132"/>
            <a:ext cx="1304614" cy="646331"/>
          </a:xfrm>
          <a:prstGeom prst="rect">
            <a:avLst/>
          </a:prstGeom>
          <a:solidFill>
            <a:schemeClr val="accent6">
              <a:lumMod val="75000"/>
            </a:schemeClr>
          </a:solidFill>
        </p:spPr>
        <p:txBody>
          <a:bodyPr wrap="square" rtlCol="0">
            <a:spAutoFit/>
          </a:bodyPr>
          <a:lstStyle/>
          <a:p>
            <a:pPr algn="ctr"/>
            <a:r>
              <a:rPr lang="en-CA" dirty="0">
                <a:solidFill>
                  <a:schemeClr val="bg1"/>
                </a:solidFill>
              </a:rPr>
              <a:t>Not so Problematic</a:t>
            </a:r>
          </a:p>
        </p:txBody>
      </p:sp>
      <p:sp>
        <p:nvSpPr>
          <p:cNvPr id="10" name="Slide Number Placeholder 9">
            <a:extLst>
              <a:ext uri="{FF2B5EF4-FFF2-40B4-BE49-F238E27FC236}">
                <a16:creationId xmlns:a16="http://schemas.microsoft.com/office/drawing/2014/main" id="{68B45B0B-7167-47BE-8938-F90519A24AFC}"/>
              </a:ext>
            </a:extLst>
          </p:cNvPr>
          <p:cNvSpPr>
            <a:spLocks noGrp="1"/>
          </p:cNvSpPr>
          <p:nvPr>
            <p:ph type="sldNum" sz="quarter" idx="12"/>
          </p:nvPr>
        </p:nvSpPr>
        <p:spPr/>
        <p:txBody>
          <a:bodyPr/>
          <a:lstStyle/>
          <a:p>
            <a:fld id="{E41C2F51-BBCF-4977-9FCF-96B4275C4DA2}" type="slidenum">
              <a:rPr lang="en-CA" smtClean="0"/>
              <a:t>8</a:t>
            </a:fld>
            <a:endParaRPr lang="en-CA"/>
          </a:p>
        </p:txBody>
      </p:sp>
    </p:spTree>
    <p:extLst>
      <p:ext uri="{BB962C8B-B14F-4D97-AF65-F5344CB8AC3E}">
        <p14:creationId xmlns:p14="http://schemas.microsoft.com/office/powerpoint/2010/main" val="2467506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E0F24-345A-43D6-A9B7-9D928717DB58}"/>
              </a:ext>
            </a:extLst>
          </p:cNvPr>
          <p:cNvSpPr>
            <a:spLocks noGrp="1"/>
          </p:cNvSpPr>
          <p:nvPr>
            <p:ph type="title"/>
          </p:nvPr>
        </p:nvSpPr>
        <p:spPr/>
        <p:txBody>
          <a:bodyPr/>
          <a:lstStyle/>
          <a:p>
            <a:r>
              <a:rPr lang="en-CA" dirty="0"/>
              <a:t>Meta-k-anonymization</a:t>
            </a:r>
          </a:p>
        </p:txBody>
      </p:sp>
      <p:sp>
        <p:nvSpPr>
          <p:cNvPr id="3" name="Content Placeholder 2">
            <a:extLst>
              <a:ext uri="{FF2B5EF4-FFF2-40B4-BE49-F238E27FC236}">
                <a16:creationId xmlns:a16="http://schemas.microsoft.com/office/drawing/2014/main" id="{7114F93D-4CE1-4F93-827D-566D75A2FA5A}"/>
              </a:ext>
            </a:extLst>
          </p:cNvPr>
          <p:cNvSpPr>
            <a:spLocks noGrp="1"/>
          </p:cNvSpPr>
          <p:nvPr>
            <p:ph idx="1"/>
          </p:nvPr>
        </p:nvSpPr>
        <p:spPr>
          <a:xfrm>
            <a:off x="128896" y="747930"/>
            <a:ext cx="8761972" cy="4859120"/>
          </a:xfrm>
        </p:spPr>
        <p:txBody>
          <a:bodyPr>
            <a:normAutofit fontScale="85000" lnSpcReduction="20000"/>
          </a:bodyPr>
          <a:lstStyle/>
          <a:p>
            <a:pPr>
              <a:lnSpc>
                <a:spcPct val="120000"/>
              </a:lnSpc>
            </a:pPr>
            <a:r>
              <a:rPr lang="en-CA" sz="2000" dirty="0"/>
              <a:t>Risk is related to how distinguishable people are in a dataset.</a:t>
            </a:r>
          </a:p>
          <a:p>
            <a:pPr>
              <a:lnSpc>
                <a:spcPct val="120000"/>
              </a:lnSpc>
            </a:pPr>
            <a:r>
              <a:rPr lang="en-CA" sz="2000" dirty="0"/>
              <a:t>Distinguishability is related to how “far apart” people are in the data ‘space’ created by the variables in the dataset</a:t>
            </a:r>
          </a:p>
          <a:p>
            <a:pPr>
              <a:lnSpc>
                <a:spcPct val="120000"/>
              </a:lnSpc>
            </a:pPr>
            <a:r>
              <a:rPr lang="en-CA" sz="2000" dirty="0"/>
              <a:t>Unfortunately, you cannot even meaningfully measure “distance” in these high dimensional spaces, particularly when the bits and pieces in this space are very different (e.g., one acute care admission of 178 days is not the same as one visit to the cast clinic? </a:t>
            </a:r>
          </a:p>
          <a:p>
            <a:pPr>
              <a:lnSpc>
                <a:spcPct val="120000"/>
              </a:lnSpc>
            </a:pPr>
            <a:r>
              <a:rPr lang="en-CA" sz="2000" dirty="0"/>
              <a:t>You have only one option: find some </a:t>
            </a:r>
            <a:r>
              <a:rPr lang="en-CA" sz="2000" b="1" i="1" dirty="0"/>
              <a:t>reasonably </a:t>
            </a:r>
            <a:r>
              <a:rPr lang="en-CA" sz="2000" dirty="0"/>
              <a:t>defensible way of dramatically reducing dimensionality and marking off vast portions of this space as “irrelevant” to the disclosure at hand.</a:t>
            </a:r>
          </a:p>
          <a:p>
            <a:pPr>
              <a:lnSpc>
                <a:spcPct val="120000"/>
              </a:lnSpc>
            </a:pPr>
            <a:r>
              <a:rPr lang="en-CA" sz="2000" b="1" i="1" dirty="0"/>
              <a:t>Then </a:t>
            </a:r>
            <a:r>
              <a:rPr lang="en-CA" sz="2000" dirty="0"/>
              <a:t>measure risk – within the context of a method that also factors in context, and supplies tools for at least coarsely operationalizing elusive constructs such as “reasonably likely” means for re-identifying data. </a:t>
            </a:r>
          </a:p>
          <a:p>
            <a:pPr>
              <a:lnSpc>
                <a:spcPct val="120000"/>
              </a:lnSpc>
            </a:pPr>
            <a:r>
              <a:rPr lang="en-CA" sz="2000" dirty="0"/>
              <a:t>Use this same method to supply a reference standard for key constructs such as “limiting disclosure” or “low risk”.</a:t>
            </a:r>
          </a:p>
          <a:p>
            <a:pPr>
              <a:lnSpc>
                <a:spcPct val="120000"/>
              </a:lnSpc>
            </a:pPr>
            <a:r>
              <a:rPr lang="en-CA" sz="2000" dirty="0"/>
              <a:t>Can we assemble that method out of “off-the-shelf” components? </a:t>
            </a:r>
          </a:p>
        </p:txBody>
      </p:sp>
      <p:pic>
        <p:nvPicPr>
          <p:cNvPr id="4" name="Picture 3" descr="Related image">
            <a:extLst>
              <a:ext uri="{FF2B5EF4-FFF2-40B4-BE49-F238E27FC236}">
                <a16:creationId xmlns:a16="http://schemas.microsoft.com/office/drawing/2014/main" id="{29C9DB28-9DBE-4BAE-B869-ED7F785CEA98}"/>
              </a:ext>
            </a:extLst>
          </p:cNvPr>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084585" y="5549171"/>
            <a:ext cx="1584958" cy="1224586"/>
          </a:xfrm>
          <a:prstGeom prst="rect">
            <a:avLst/>
          </a:prstGeom>
          <a:noFill/>
          <a:ln>
            <a:noFill/>
          </a:ln>
        </p:spPr>
      </p:pic>
      <p:pic>
        <p:nvPicPr>
          <p:cNvPr id="5" name="Picture 4" descr="Image result for specialized sworks road bicycle">
            <a:extLst>
              <a:ext uri="{FF2B5EF4-FFF2-40B4-BE49-F238E27FC236}">
                <a16:creationId xmlns:a16="http://schemas.microsoft.com/office/drawing/2014/main" id="{30B5902F-DED2-49EF-8D01-B67636A84DDA}"/>
              </a:ext>
            </a:extLst>
          </p:cNvPr>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910416" y="5607050"/>
            <a:ext cx="1683820" cy="1108829"/>
          </a:xfrm>
          <a:prstGeom prst="rect">
            <a:avLst/>
          </a:prstGeom>
          <a:noFill/>
          <a:ln>
            <a:noFill/>
          </a:ln>
        </p:spPr>
      </p:pic>
      <p:sp>
        <p:nvSpPr>
          <p:cNvPr id="6" name="Arrow: Right 5">
            <a:extLst>
              <a:ext uri="{FF2B5EF4-FFF2-40B4-BE49-F238E27FC236}">
                <a16:creationId xmlns:a16="http://schemas.microsoft.com/office/drawing/2014/main" id="{297286D9-6BEE-4A12-90A5-B6B8910D4D72}"/>
              </a:ext>
            </a:extLst>
          </p:cNvPr>
          <p:cNvSpPr/>
          <p:nvPr/>
        </p:nvSpPr>
        <p:spPr>
          <a:xfrm>
            <a:off x="3862790" y="6010142"/>
            <a:ext cx="854379" cy="19985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Slide Number Placeholder 6">
            <a:extLst>
              <a:ext uri="{FF2B5EF4-FFF2-40B4-BE49-F238E27FC236}">
                <a16:creationId xmlns:a16="http://schemas.microsoft.com/office/drawing/2014/main" id="{A0836691-276A-48D5-BCAF-3BD79988BDA9}"/>
              </a:ext>
            </a:extLst>
          </p:cNvPr>
          <p:cNvSpPr>
            <a:spLocks noGrp="1"/>
          </p:cNvSpPr>
          <p:nvPr>
            <p:ph type="sldNum" sz="quarter" idx="12"/>
          </p:nvPr>
        </p:nvSpPr>
        <p:spPr/>
        <p:txBody>
          <a:bodyPr/>
          <a:lstStyle/>
          <a:p>
            <a:fld id="{E41C2F51-BBCF-4977-9FCF-96B4275C4DA2}" type="slidenum">
              <a:rPr lang="en-CA" smtClean="0"/>
              <a:t>9</a:t>
            </a:fld>
            <a:endParaRPr lang="en-CA"/>
          </a:p>
        </p:txBody>
      </p:sp>
    </p:spTree>
    <p:extLst>
      <p:ext uri="{BB962C8B-B14F-4D97-AF65-F5344CB8AC3E}">
        <p14:creationId xmlns:p14="http://schemas.microsoft.com/office/powerpoint/2010/main" val="281394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14303</TotalTime>
  <Words>4941</Words>
  <Application>Microsoft Office PowerPoint</Application>
  <PresentationFormat>On-screen Show (4:3)</PresentationFormat>
  <Paragraphs>325</Paragraphs>
  <Slides>35</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6" baseType="lpstr">
      <vt:lpstr>AdvTT5235d5a9</vt:lpstr>
      <vt:lpstr>AdvTT5235d5a9+20</vt:lpstr>
      <vt:lpstr>AdvTT5235d5a9+fb</vt:lpstr>
      <vt:lpstr>AdvTT94c8263f.I</vt:lpstr>
      <vt:lpstr>Arial</vt:lpstr>
      <vt:lpstr>Calibri</vt:lpstr>
      <vt:lpstr>EUAlbertina</vt:lpstr>
      <vt:lpstr>Source Sans Pro</vt:lpstr>
      <vt:lpstr>Symbol</vt:lpstr>
      <vt:lpstr>Office Theme</vt:lpstr>
      <vt:lpstr>Visio</vt:lpstr>
      <vt:lpstr>   Target Information Architecture (TIA) – to satisfy twin task demands:</vt:lpstr>
      <vt:lpstr>PowerPoint Presentation</vt:lpstr>
      <vt:lpstr>Streamlined, Privacy-Protected Access to Data –  the Ultimate  Quest and Grand Challenge  A body of person-level, real-world transactional (and other) health data, extracted from a jurisdictionally-heterogeneous array of clinical information systems,  pre-authorized by multiple stewards for disclosure –under a well- specified set of conditions)  </vt:lpstr>
      <vt:lpstr>My kingdom for consensus on a data de-identification methodology that scales out to real-world high-dimensional health datasets</vt:lpstr>
      <vt:lpstr>Our method must be able to adjudicate among a variety of options</vt:lpstr>
      <vt:lpstr>How about Option #2? We’ll just jettison the primary care data, invoke provisions that allow disclosures of personal information for research purposes, and get on with it.</vt:lpstr>
      <vt:lpstr>  </vt:lpstr>
      <vt:lpstr>You can’t get there from here – how high dimensionality breaks k-anonymization</vt:lpstr>
      <vt:lpstr>Meta-k-anonymization</vt:lpstr>
      <vt:lpstr>Yes - nothing new under the sun – assembling the framework from existing components</vt:lpstr>
      <vt:lpstr>A model assembled from those (and a few other) features</vt:lpstr>
      <vt:lpstr>PowerPoint Presentation</vt:lpstr>
      <vt:lpstr>Four components that collectively specify the risk profile of a candidate data disclosure</vt:lpstr>
      <vt:lpstr>PowerPoint Presentation</vt:lpstr>
      <vt:lpstr>Unpacking the model</vt:lpstr>
      <vt:lpstr>PowerPoint Presentation</vt:lpstr>
      <vt:lpstr>PowerPoint Presentation</vt:lpstr>
      <vt:lpstr>PowerPoint Presentation</vt:lpstr>
      <vt:lpstr>PowerPoint Presentation</vt:lpstr>
      <vt:lpstr>At the point that we disclose the data to the researcher or QA/QI analyst – we want people in the dataset to look sort of the same – but not really – and the “not really” should be the features of analytical interest and the location of the analytical “public good”.</vt:lpstr>
      <vt:lpstr>The challenge –retaining the properties of “me” while masking “me” in the data </vt:lpstr>
      <vt:lpstr>Dataset Fitness – Preserving Analytical Integrity of De-Identified Data</vt:lpstr>
      <vt:lpstr>Component #1 – Identifiability of people and their attributes</vt:lpstr>
      <vt:lpstr>What emerges out of this first component – Natural People in the World?</vt:lpstr>
      <vt:lpstr>Component #2 – Distinguishability of cases in the dataset</vt:lpstr>
      <vt:lpstr>What emerges out of this second component – Distinguishability of Cases in the Dataset</vt:lpstr>
      <vt:lpstr>Conflating Distinguishability and Risk:  Appealing Mathematical Precision, but Blind to Context</vt:lpstr>
      <vt:lpstr>Component #3 – Re-identifiability of Cases</vt:lpstr>
      <vt:lpstr>Component #3 – Dataset meets the real world</vt:lpstr>
      <vt:lpstr>Component #4 – Pragmatic/Contextualized Risk for Re-Identification</vt:lpstr>
      <vt:lpstr>Component #4 - Being “reasonable” </vt:lpstr>
      <vt:lpstr>What do we get from Component #4</vt:lpstr>
      <vt:lpstr>Preliminary Take-Away Messages</vt:lpstr>
      <vt:lpstr>The final ascent – from privacy risk model (principles, guidelines) to standard operating procedures</vt:lpstr>
      <vt:lpstr>Kenneth A. Moselle, PhD, R.Psych. Director, Applied Clinical Research Unit Island Health British Columbia kenneth.moselle@viha.ca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Moselle</dc:creator>
  <cp:lastModifiedBy>Andriy Koval</cp:lastModifiedBy>
  <cp:revision>184</cp:revision>
  <dcterms:created xsi:type="dcterms:W3CDTF">2019-01-23T02:57:34Z</dcterms:created>
  <dcterms:modified xsi:type="dcterms:W3CDTF">2019-08-04T22:25:01Z</dcterms:modified>
</cp:coreProperties>
</file>